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7"/>
  </p:notesMasterIdLst>
  <p:handoutMasterIdLst>
    <p:handoutMasterId r:id="rId58"/>
  </p:handoutMasterIdLst>
  <p:sldIdLst>
    <p:sldId id="344" r:id="rId2"/>
    <p:sldId id="377" r:id="rId3"/>
    <p:sldId id="382" r:id="rId4"/>
    <p:sldId id="384" r:id="rId5"/>
    <p:sldId id="378" r:id="rId6"/>
    <p:sldId id="376" r:id="rId7"/>
    <p:sldId id="338" r:id="rId8"/>
    <p:sldId id="335" r:id="rId9"/>
    <p:sldId id="261" r:id="rId10"/>
    <p:sldId id="354" r:id="rId11"/>
    <p:sldId id="264" r:id="rId12"/>
    <p:sldId id="266" r:id="rId13"/>
    <p:sldId id="276" r:id="rId14"/>
    <p:sldId id="380" r:id="rId15"/>
    <p:sldId id="381" r:id="rId16"/>
    <p:sldId id="285" r:id="rId17"/>
    <p:sldId id="269" r:id="rId18"/>
    <p:sldId id="272" r:id="rId19"/>
    <p:sldId id="273" r:id="rId20"/>
    <p:sldId id="281" r:id="rId21"/>
    <p:sldId id="282" r:id="rId22"/>
    <p:sldId id="404" r:id="rId23"/>
    <p:sldId id="406" r:id="rId24"/>
    <p:sldId id="283" r:id="rId25"/>
    <p:sldId id="393" r:id="rId26"/>
    <p:sldId id="353" r:id="rId27"/>
    <p:sldId id="402" r:id="rId28"/>
    <p:sldId id="357" r:id="rId29"/>
    <p:sldId id="270" r:id="rId30"/>
    <p:sldId id="394" r:id="rId31"/>
    <p:sldId id="360" r:id="rId32"/>
    <p:sldId id="286" r:id="rId33"/>
    <p:sldId id="312" r:id="rId34"/>
    <p:sldId id="389" r:id="rId35"/>
    <p:sldId id="390" r:id="rId36"/>
    <p:sldId id="287" r:id="rId37"/>
    <p:sldId id="388" r:id="rId38"/>
    <p:sldId id="289" r:id="rId39"/>
    <p:sldId id="292" r:id="rId40"/>
    <p:sldId id="293" r:id="rId41"/>
    <p:sldId id="385" r:id="rId42"/>
    <p:sldId id="386" r:id="rId43"/>
    <p:sldId id="387" r:id="rId44"/>
    <p:sldId id="396" r:id="rId45"/>
    <p:sldId id="403" r:id="rId46"/>
    <p:sldId id="405" r:id="rId47"/>
    <p:sldId id="399" r:id="rId48"/>
    <p:sldId id="401" r:id="rId49"/>
    <p:sldId id="367" r:id="rId50"/>
    <p:sldId id="366" r:id="rId51"/>
    <p:sldId id="391" r:id="rId52"/>
    <p:sldId id="368" r:id="rId53"/>
    <p:sldId id="369" r:id="rId54"/>
    <p:sldId id="371" r:id="rId55"/>
    <p:sldId id="397" r:id="rId56"/>
  </p:sldIdLst>
  <p:sldSz cx="10287000" cy="6858000" type="35mm"/>
  <p:notesSz cx="7099300" cy="102346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0BB3"/>
    <a:srgbClr val="0000FF"/>
    <a:srgbClr val="F97F05"/>
    <a:srgbClr val="000000"/>
    <a:srgbClr val="00A495"/>
    <a:srgbClr val="00897C"/>
    <a:srgbClr val="000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60" autoAdjust="0"/>
    <p:restoredTop sz="94683" autoAdjust="0"/>
  </p:normalViewPr>
  <p:slideViewPr>
    <p:cSldViewPr>
      <p:cViewPr>
        <p:scale>
          <a:sx n="75" d="100"/>
          <a:sy n="75" d="100"/>
        </p:scale>
        <p:origin x="-1332" y="-72"/>
      </p:cViewPr>
      <p:guideLst>
        <p:guide orient="horz" pos="2159"/>
        <p:guide pos="32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459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idx="2"/>
          </p:nvPr>
        </p:nvSpPr>
        <p:spPr bwMode="auto">
          <a:xfrm>
            <a:off x="1400175" y="1285875"/>
            <a:ext cx="4300538" cy="2867025"/>
          </a:xfrm>
          <a:prstGeom prst="rect">
            <a:avLst/>
          </a:prstGeom>
          <a:noFill/>
          <a:ln w="12700">
            <a:solidFill>
              <a:schemeClr val="tx1"/>
            </a:solidFill>
            <a:miter lim="800000"/>
            <a:headEnd/>
            <a:tailEnd/>
          </a:ln>
        </p:spPr>
      </p:sp>
      <p:sp>
        <p:nvSpPr>
          <p:cNvPr id="2051" name="Rectangle 3"/>
          <p:cNvSpPr>
            <a:spLocks noGrp="1" noChangeArrowheads="1"/>
          </p:cNvSpPr>
          <p:nvPr>
            <p:ph type="body" sz="quarter" idx="3"/>
          </p:nvPr>
        </p:nvSpPr>
        <p:spPr bwMode="auto">
          <a:xfrm>
            <a:off x="944563" y="4857750"/>
            <a:ext cx="5208587" cy="4608513"/>
          </a:xfrm>
          <a:prstGeom prst="rect">
            <a:avLst/>
          </a:prstGeom>
          <a:noFill/>
          <a:ln w="12700">
            <a:noFill/>
            <a:miter lim="800000"/>
            <a:headEnd/>
            <a:tailEnd/>
          </a:ln>
          <a:effectLst/>
        </p:spPr>
        <p:txBody>
          <a:bodyPr vert="horz" wrap="square" lIns="99736" tIns="48148" rIns="99736" bIns="48148"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5340969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noFill/>
          <a:ln w="9525"/>
        </p:spPr>
        <p:txBody>
          <a:bodyPr lIns="98016" rIns="98016"/>
          <a:lstStyle/>
          <a:p>
            <a:endParaRPr lang="en-ZA" smtClean="0"/>
          </a:p>
        </p:txBody>
      </p:sp>
      <p:sp>
        <p:nvSpPr>
          <p:cNvPr id="60419" name="Rectangle 3"/>
          <p:cNvSpPr>
            <a:spLocks noGrp="1" noRot="1" noChangeAspect="1" noChangeArrowheads="1" noTextEdit="1"/>
          </p:cNvSpPr>
          <p:nvPr>
            <p:ph type="sldImg"/>
          </p:nvPr>
        </p:nvSpPr>
        <p:spPr>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5"/>
            <a:ext cx="874395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29500" y="609600"/>
            <a:ext cx="2286000" cy="5480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609600"/>
            <a:ext cx="6705600" cy="5480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609600"/>
            <a:ext cx="9058275" cy="11414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78025"/>
            <a:ext cx="4395788"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19713" y="1978025"/>
            <a:ext cx="4395787"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609600"/>
            <a:ext cx="9058275" cy="11414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78025"/>
            <a:ext cx="4395788"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19713" y="1978025"/>
            <a:ext cx="4395787"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319713" y="4110038"/>
            <a:ext cx="4395787"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78025"/>
            <a:ext cx="4395788"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19713" y="1978025"/>
            <a:ext cx="4395787"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122" name="Group 39"/>
          <p:cNvGrpSpPr>
            <a:grpSpLocks/>
          </p:cNvGrpSpPr>
          <p:nvPr/>
        </p:nvGrpSpPr>
        <p:grpSpPr bwMode="auto">
          <a:xfrm>
            <a:off x="165100" y="973138"/>
            <a:ext cx="9940925" cy="5256212"/>
            <a:chOff x="69" y="460"/>
            <a:chExt cx="4175" cy="2486"/>
          </a:xfrm>
        </p:grpSpPr>
        <p:grpSp>
          <p:nvGrpSpPr>
            <p:cNvPr id="5125" name="Group 31"/>
            <p:cNvGrpSpPr>
              <a:grpSpLocks/>
            </p:cNvGrpSpPr>
            <p:nvPr/>
          </p:nvGrpSpPr>
          <p:grpSpPr bwMode="auto">
            <a:xfrm>
              <a:off x="1735" y="462"/>
              <a:ext cx="2509" cy="2312"/>
              <a:chOff x="1735" y="462"/>
              <a:chExt cx="2509" cy="2312"/>
            </a:xfrm>
          </p:grpSpPr>
          <p:grpSp>
            <p:nvGrpSpPr>
              <p:cNvPr id="5133" name="Group 7"/>
              <p:cNvGrpSpPr>
                <a:grpSpLocks/>
              </p:cNvGrpSpPr>
              <p:nvPr/>
            </p:nvGrpSpPr>
            <p:grpSpPr bwMode="auto">
              <a:xfrm>
                <a:off x="3875" y="1932"/>
                <a:ext cx="369" cy="842"/>
                <a:chOff x="3875" y="1932"/>
                <a:chExt cx="369" cy="842"/>
              </a:xfrm>
            </p:grpSpPr>
            <p:grpSp>
              <p:nvGrpSpPr>
                <p:cNvPr id="5157" name="Group 5"/>
                <p:cNvGrpSpPr>
                  <a:grpSpLocks/>
                </p:cNvGrpSpPr>
                <p:nvPr/>
              </p:nvGrpSpPr>
              <p:grpSpPr bwMode="auto">
                <a:xfrm>
                  <a:off x="3875" y="2526"/>
                  <a:ext cx="369" cy="248"/>
                  <a:chOff x="3875" y="2526"/>
                  <a:chExt cx="369" cy="248"/>
                </a:xfrm>
              </p:grpSpPr>
              <p:sp>
                <p:nvSpPr>
                  <p:cNvPr id="1026" name="Freeform 2"/>
                  <p:cNvSpPr>
                    <a:spLocks/>
                  </p:cNvSpPr>
                  <p:nvPr/>
                </p:nvSpPr>
                <p:spPr bwMode="auto">
                  <a:xfrm>
                    <a:off x="4184" y="2526"/>
                    <a:ext cx="60" cy="150"/>
                  </a:xfrm>
                  <a:custGeom>
                    <a:avLst/>
                    <a:gdLst/>
                    <a:ahLst/>
                    <a:cxnLst>
                      <a:cxn ang="0">
                        <a:pos x="18" y="2"/>
                      </a:cxn>
                      <a:cxn ang="0">
                        <a:pos x="24" y="0"/>
                      </a:cxn>
                      <a:cxn ang="0">
                        <a:pos x="35" y="16"/>
                      </a:cxn>
                      <a:cxn ang="0">
                        <a:pos x="34" y="64"/>
                      </a:cxn>
                      <a:cxn ang="0">
                        <a:pos x="41" y="64"/>
                      </a:cxn>
                      <a:cxn ang="0">
                        <a:pos x="43" y="70"/>
                      </a:cxn>
                      <a:cxn ang="0">
                        <a:pos x="45" y="80"/>
                      </a:cxn>
                      <a:cxn ang="0">
                        <a:pos x="46" y="86"/>
                      </a:cxn>
                      <a:cxn ang="0">
                        <a:pos x="52" y="84"/>
                      </a:cxn>
                      <a:cxn ang="0">
                        <a:pos x="57" y="74"/>
                      </a:cxn>
                      <a:cxn ang="0">
                        <a:pos x="59" y="80"/>
                      </a:cxn>
                      <a:cxn ang="0">
                        <a:pos x="55" y="89"/>
                      </a:cxn>
                      <a:cxn ang="0">
                        <a:pos x="52" y="95"/>
                      </a:cxn>
                      <a:cxn ang="0">
                        <a:pos x="51" y="107"/>
                      </a:cxn>
                      <a:cxn ang="0">
                        <a:pos x="44" y="113"/>
                      </a:cxn>
                      <a:cxn ang="0">
                        <a:pos x="40" y="116"/>
                      </a:cxn>
                      <a:cxn ang="0">
                        <a:pos x="34" y="122"/>
                      </a:cxn>
                      <a:cxn ang="0">
                        <a:pos x="32" y="128"/>
                      </a:cxn>
                      <a:cxn ang="0">
                        <a:pos x="34" y="134"/>
                      </a:cxn>
                      <a:cxn ang="0">
                        <a:pos x="35" y="140"/>
                      </a:cxn>
                      <a:cxn ang="0">
                        <a:pos x="27" y="144"/>
                      </a:cxn>
                      <a:cxn ang="0">
                        <a:pos x="23" y="146"/>
                      </a:cxn>
                      <a:cxn ang="0">
                        <a:pos x="18" y="149"/>
                      </a:cxn>
                      <a:cxn ang="0">
                        <a:pos x="15" y="146"/>
                      </a:cxn>
                      <a:cxn ang="0">
                        <a:pos x="9" y="144"/>
                      </a:cxn>
                      <a:cxn ang="0">
                        <a:pos x="6" y="140"/>
                      </a:cxn>
                      <a:cxn ang="0">
                        <a:pos x="9" y="136"/>
                      </a:cxn>
                      <a:cxn ang="0">
                        <a:pos x="15" y="134"/>
                      </a:cxn>
                      <a:cxn ang="0">
                        <a:pos x="18" y="124"/>
                      </a:cxn>
                      <a:cxn ang="0">
                        <a:pos x="18" y="119"/>
                      </a:cxn>
                      <a:cxn ang="0">
                        <a:pos x="15" y="116"/>
                      </a:cxn>
                      <a:cxn ang="0">
                        <a:pos x="9" y="109"/>
                      </a:cxn>
                      <a:cxn ang="0">
                        <a:pos x="4" y="109"/>
                      </a:cxn>
                      <a:cxn ang="0">
                        <a:pos x="1" y="107"/>
                      </a:cxn>
                      <a:cxn ang="0">
                        <a:pos x="0" y="101"/>
                      </a:cxn>
                      <a:cxn ang="0">
                        <a:pos x="1" y="97"/>
                      </a:cxn>
                      <a:cxn ang="0">
                        <a:pos x="4" y="97"/>
                      </a:cxn>
                      <a:cxn ang="0">
                        <a:pos x="9" y="95"/>
                      </a:cxn>
                      <a:cxn ang="0">
                        <a:pos x="15" y="89"/>
                      </a:cxn>
                      <a:cxn ang="0">
                        <a:pos x="17" y="86"/>
                      </a:cxn>
                      <a:cxn ang="0">
                        <a:pos x="20" y="64"/>
                      </a:cxn>
                      <a:cxn ang="0">
                        <a:pos x="17" y="57"/>
                      </a:cxn>
                      <a:cxn ang="0">
                        <a:pos x="13" y="53"/>
                      </a:cxn>
                      <a:cxn ang="0">
                        <a:pos x="12" y="41"/>
                      </a:cxn>
                      <a:cxn ang="0">
                        <a:pos x="13" y="29"/>
                      </a:cxn>
                      <a:cxn ang="0">
                        <a:pos x="15" y="20"/>
                      </a:cxn>
                      <a:cxn ang="0">
                        <a:pos x="18" y="2"/>
                      </a:cxn>
                    </a:cxnLst>
                    <a:rect l="0" t="0" r="r" b="b"/>
                    <a:pathLst>
                      <a:path w="60" h="150">
                        <a:moveTo>
                          <a:pt x="18" y="2"/>
                        </a:moveTo>
                        <a:lnTo>
                          <a:pt x="24" y="0"/>
                        </a:lnTo>
                        <a:lnTo>
                          <a:pt x="35" y="16"/>
                        </a:lnTo>
                        <a:lnTo>
                          <a:pt x="34" y="64"/>
                        </a:lnTo>
                        <a:lnTo>
                          <a:pt x="41" y="64"/>
                        </a:lnTo>
                        <a:lnTo>
                          <a:pt x="43" y="70"/>
                        </a:lnTo>
                        <a:lnTo>
                          <a:pt x="45" y="80"/>
                        </a:lnTo>
                        <a:lnTo>
                          <a:pt x="46" y="86"/>
                        </a:lnTo>
                        <a:lnTo>
                          <a:pt x="52" y="84"/>
                        </a:lnTo>
                        <a:lnTo>
                          <a:pt x="57" y="74"/>
                        </a:lnTo>
                        <a:lnTo>
                          <a:pt x="59" y="80"/>
                        </a:lnTo>
                        <a:lnTo>
                          <a:pt x="55" y="89"/>
                        </a:lnTo>
                        <a:lnTo>
                          <a:pt x="52" y="95"/>
                        </a:lnTo>
                        <a:lnTo>
                          <a:pt x="51" y="107"/>
                        </a:lnTo>
                        <a:lnTo>
                          <a:pt x="44" y="113"/>
                        </a:lnTo>
                        <a:lnTo>
                          <a:pt x="40" y="116"/>
                        </a:lnTo>
                        <a:lnTo>
                          <a:pt x="34" y="122"/>
                        </a:lnTo>
                        <a:lnTo>
                          <a:pt x="32" y="128"/>
                        </a:lnTo>
                        <a:lnTo>
                          <a:pt x="34" y="134"/>
                        </a:lnTo>
                        <a:lnTo>
                          <a:pt x="35" y="140"/>
                        </a:lnTo>
                        <a:lnTo>
                          <a:pt x="27" y="144"/>
                        </a:lnTo>
                        <a:lnTo>
                          <a:pt x="23" y="146"/>
                        </a:lnTo>
                        <a:lnTo>
                          <a:pt x="18" y="149"/>
                        </a:lnTo>
                        <a:lnTo>
                          <a:pt x="15" y="146"/>
                        </a:lnTo>
                        <a:lnTo>
                          <a:pt x="9" y="144"/>
                        </a:lnTo>
                        <a:lnTo>
                          <a:pt x="6" y="140"/>
                        </a:lnTo>
                        <a:lnTo>
                          <a:pt x="9" y="136"/>
                        </a:lnTo>
                        <a:lnTo>
                          <a:pt x="15" y="134"/>
                        </a:lnTo>
                        <a:lnTo>
                          <a:pt x="18" y="124"/>
                        </a:lnTo>
                        <a:lnTo>
                          <a:pt x="18" y="119"/>
                        </a:lnTo>
                        <a:lnTo>
                          <a:pt x="15" y="116"/>
                        </a:lnTo>
                        <a:lnTo>
                          <a:pt x="9" y="109"/>
                        </a:lnTo>
                        <a:lnTo>
                          <a:pt x="4" y="109"/>
                        </a:lnTo>
                        <a:lnTo>
                          <a:pt x="1" y="107"/>
                        </a:lnTo>
                        <a:lnTo>
                          <a:pt x="0" y="101"/>
                        </a:lnTo>
                        <a:lnTo>
                          <a:pt x="1" y="97"/>
                        </a:lnTo>
                        <a:lnTo>
                          <a:pt x="4" y="97"/>
                        </a:lnTo>
                        <a:lnTo>
                          <a:pt x="9" y="95"/>
                        </a:lnTo>
                        <a:lnTo>
                          <a:pt x="15" y="89"/>
                        </a:lnTo>
                        <a:lnTo>
                          <a:pt x="17" y="86"/>
                        </a:lnTo>
                        <a:lnTo>
                          <a:pt x="20" y="64"/>
                        </a:lnTo>
                        <a:lnTo>
                          <a:pt x="17" y="57"/>
                        </a:lnTo>
                        <a:lnTo>
                          <a:pt x="13" y="53"/>
                        </a:lnTo>
                        <a:lnTo>
                          <a:pt x="12" y="41"/>
                        </a:lnTo>
                        <a:lnTo>
                          <a:pt x="13" y="29"/>
                        </a:lnTo>
                        <a:lnTo>
                          <a:pt x="15" y="20"/>
                        </a:lnTo>
                        <a:lnTo>
                          <a:pt x="18" y="2"/>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27" name="Freeform 3"/>
                  <p:cNvSpPr>
                    <a:spLocks/>
                  </p:cNvSpPr>
                  <p:nvPr/>
                </p:nvSpPr>
                <p:spPr bwMode="auto">
                  <a:xfrm>
                    <a:off x="4071" y="2646"/>
                    <a:ext cx="110" cy="128"/>
                  </a:xfrm>
                  <a:custGeom>
                    <a:avLst/>
                    <a:gdLst/>
                    <a:ahLst/>
                    <a:cxnLst>
                      <a:cxn ang="0">
                        <a:pos x="76" y="0"/>
                      </a:cxn>
                      <a:cxn ang="0">
                        <a:pos x="90" y="0"/>
                      </a:cxn>
                      <a:cxn ang="0">
                        <a:pos x="109" y="33"/>
                      </a:cxn>
                      <a:cxn ang="0">
                        <a:pos x="88" y="62"/>
                      </a:cxn>
                      <a:cxn ang="0">
                        <a:pos x="88" y="75"/>
                      </a:cxn>
                      <a:cxn ang="0">
                        <a:pos x="84" y="78"/>
                      </a:cxn>
                      <a:cxn ang="0">
                        <a:pos x="72" y="78"/>
                      </a:cxn>
                      <a:cxn ang="0">
                        <a:pos x="57" y="95"/>
                      </a:cxn>
                      <a:cxn ang="0">
                        <a:pos x="44" y="112"/>
                      </a:cxn>
                      <a:cxn ang="0">
                        <a:pos x="35" y="127"/>
                      </a:cxn>
                      <a:cxn ang="0">
                        <a:pos x="35" y="114"/>
                      </a:cxn>
                      <a:cxn ang="0">
                        <a:pos x="18" y="116"/>
                      </a:cxn>
                      <a:cxn ang="0">
                        <a:pos x="12" y="116"/>
                      </a:cxn>
                      <a:cxn ang="0">
                        <a:pos x="0" y="116"/>
                      </a:cxn>
                      <a:cxn ang="0">
                        <a:pos x="16" y="95"/>
                      </a:cxn>
                      <a:cxn ang="0">
                        <a:pos x="21" y="85"/>
                      </a:cxn>
                      <a:cxn ang="0">
                        <a:pos x="27" y="85"/>
                      </a:cxn>
                      <a:cxn ang="0">
                        <a:pos x="39" y="68"/>
                      </a:cxn>
                      <a:cxn ang="0">
                        <a:pos x="44" y="68"/>
                      </a:cxn>
                      <a:cxn ang="0">
                        <a:pos x="44" y="66"/>
                      </a:cxn>
                      <a:cxn ang="0">
                        <a:pos x="50" y="60"/>
                      </a:cxn>
                      <a:cxn ang="0">
                        <a:pos x="57" y="60"/>
                      </a:cxn>
                      <a:cxn ang="0">
                        <a:pos x="54" y="41"/>
                      </a:cxn>
                      <a:cxn ang="0">
                        <a:pos x="55" y="41"/>
                      </a:cxn>
                      <a:cxn ang="0">
                        <a:pos x="63" y="31"/>
                      </a:cxn>
                      <a:cxn ang="0">
                        <a:pos x="66" y="39"/>
                      </a:cxn>
                      <a:cxn ang="0">
                        <a:pos x="78" y="24"/>
                      </a:cxn>
                      <a:cxn ang="0">
                        <a:pos x="76" y="0"/>
                      </a:cxn>
                    </a:cxnLst>
                    <a:rect l="0" t="0" r="r" b="b"/>
                    <a:pathLst>
                      <a:path w="110" h="128">
                        <a:moveTo>
                          <a:pt x="76" y="0"/>
                        </a:moveTo>
                        <a:lnTo>
                          <a:pt x="90" y="0"/>
                        </a:lnTo>
                        <a:lnTo>
                          <a:pt x="109" y="33"/>
                        </a:lnTo>
                        <a:lnTo>
                          <a:pt x="88" y="62"/>
                        </a:lnTo>
                        <a:lnTo>
                          <a:pt x="88" y="75"/>
                        </a:lnTo>
                        <a:lnTo>
                          <a:pt x="84" y="78"/>
                        </a:lnTo>
                        <a:lnTo>
                          <a:pt x="72" y="78"/>
                        </a:lnTo>
                        <a:lnTo>
                          <a:pt x="57" y="95"/>
                        </a:lnTo>
                        <a:lnTo>
                          <a:pt x="44" y="112"/>
                        </a:lnTo>
                        <a:lnTo>
                          <a:pt x="35" y="127"/>
                        </a:lnTo>
                        <a:lnTo>
                          <a:pt x="35" y="114"/>
                        </a:lnTo>
                        <a:lnTo>
                          <a:pt x="18" y="116"/>
                        </a:lnTo>
                        <a:lnTo>
                          <a:pt x="12" y="116"/>
                        </a:lnTo>
                        <a:lnTo>
                          <a:pt x="0" y="116"/>
                        </a:lnTo>
                        <a:lnTo>
                          <a:pt x="16" y="95"/>
                        </a:lnTo>
                        <a:lnTo>
                          <a:pt x="21" y="85"/>
                        </a:lnTo>
                        <a:lnTo>
                          <a:pt x="27" y="85"/>
                        </a:lnTo>
                        <a:lnTo>
                          <a:pt x="39" y="68"/>
                        </a:lnTo>
                        <a:lnTo>
                          <a:pt x="44" y="68"/>
                        </a:lnTo>
                        <a:lnTo>
                          <a:pt x="44" y="66"/>
                        </a:lnTo>
                        <a:lnTo>
                          <a:pt x="50" y="60"/>
                        </a:lnTo>
                        <a:lnTo>
                          <a:pt x="57" y="60"/>
                        </a:lnTo>
                        <a:lnTo>
                          <a:pt x="54" y="41"/>
                        </a:lnTo>
                        <a:lnTo>
                          <a:pt x="55" y="41"/>
                        </a:lnTo>
                        <a:lnTo>
                          <a:pt x="63" y="31"/>
                        </a:lnTo>
                        <a:lnTo>
                          <a:pt x="66" y="39"/>
                        </a:lnTo>
                        <a:lnTo>
                          <a:pt x="78" y="24"/>
                        </a:lnTo>
                        <a:lnTo>
                          <a:pt x="76"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28" name="Freeform 4"/>
                  <p:cNvSpPr>
                    <a:spLocks/>
                  </p:cNvSpPr>
                  <p:nvPr/>
                </p:nvSpPr>
                <p:spPr bwMode="auto">
                  <a:xfrm>
                    <a:off x="3875" y="2654"/>
                    <a:ext cx="42" cy="68"/>
                  </a:xfrm>
                  <a:custGeom>
                    <a:avLst/>
                    <a:gdLst/>
                    <a:ahLst/>
                    <a:cxnLst>
                      <a:cxn ang="0">
                        <a:pos x="0" y="0"/>
                      </a:cxn>
                      <a:cxn ang="0">
                        <a:pos x="8" y="0"/>
                      </a:cxn>
                      <a:cxn ang="0">
                        <a:pos x="19" y="8"/>
                      </a:cxn>
                      <a:cxn ang="0">
                        <a:pos x="41" y="8"/>
                      </a:cxn>
                      <a:cxn ang="0">
                        <a:pos x="38" y="18"/>
                      </a:cxn>
                      <a:cxn ang="0">
                        <a:pos x="41" y="31"/>
                      </a:cxn>
                      <a:cxn ang="0">
                        <a:pos x="33" y="31"/>
                      </a:cxn>
                      <a:cxn ang="0">
                        <a:pos x="32" y="33"/>
                      </a:cxn>
                      <a:cxn ang="0">
                        <a:pos x="27" y="35"/>
                      </a:cxn>
                      <a:cxn ang="0">
                        <a:pos x="32" y="67"/>
                      </a:cxn>
                      <a:cxn ang="0">
                        <a:pos x="19" y="64"/>
                      </a:cxn>
                      <a:cxn ang="0">
                        <a:pos x="7" y="54"/>
                      </a:cxn>
                      <a:cxn ang="0">
                        <a:pos x="7" y="33"/>
                      </a:cxn>
                      <a:cxn ang="0">
                        <a:pos x="7" y="24"/>
                      </a:cxn>
                      <a:cxn ang="0">
                        <a:pos x="0" y="18"/>
                      </a:cxn>
                      <a:cxn ang="0">
                        <a:pos x="0" y="0"/>
                      </a:cxn>
                    </a:cxnLst>
                    <a:rect l="0" t="0" r="r" b="b"/>
                    <a:pathLst>
                      <a:path w="42" h="68">
                        <a:moveTo>
                          <a:pt x="0" y="0"/>
                        </a:moveTo>
                        <a:lnTo>
                          <a:pt x="8" y="0"/>
                        </a:lnTo>
                        <a:lnTo>
                          <a:pt x="19" y="8"/>
                        </a:lnTo>
                        <a:lnTo>
                          <a:pt x="41" y="8"/>
                        </a:lnTo>
                        <a:lnTo>
                          <a:pt x="38" y="18"/>
                        </a:lnTo>
                        <a:lnTo>
                          <a:pt x="41" y="31"/>
                        </a:lnTo>
                        <a:lnTo>
                          <a:pt x="33" y="31"/>
                        </a:lnTo>
                        <a:lnTo>
                          <a:pt x="32" y="33"/>
                        </a:lnTo>
                        <a:lnTo>
                          <a:pt x="27" y="35"/>
                        </a:lnTo>
                        <a:lnTo>
                          <a:pt x="32" y="67"/>
                        </a:lnTo>
                        <a:lnTo>
                          <a:pt x="19" y="64"/>
                        </a:lnTo>
                        <a:lnTo>
                          <a:pt x="7" y="54"/>
                        </a:lnTo>
                        <a:lnTo>
                          <a:pt x="7" y="33"/>
                        </a:lnTo>
                        <a:lnTo>
                          <a:pt x="7" y="24"/>
                        </a:lnTo>
                        <a:lnTo>
                          <a:pt x="0" y="18"/>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sp>
              <p:nvSpPr>
                <p:cNvPr id="1030" name="Freeform 6"/>
                <p:cNvSpPr>
                  <a:spLocks/>
                </p:cNvSpPr>
                <p:nvPr/>
              </p:nvSpPr>
              <p:spPr bwMode="auto">
                <a:xfrm>
                  <a:off x="3950" y="1932"/>
                  <a:ext cx="67" cy="76"/>
                </a:xfrm>
                <a:custGeom>
                  <a:avLst/>
                  <a:gdLst/>
                  <a:ahLst/>
                  <a:cxnLst>
                    <a:cxn ang="0">
                      <a:pos x="12" y="27"/>
                    </a:cxn>
                    <a:cxn ang="0">
                      <a:pos x="0" y="60"/>
                    </a:cxn>
                    <a:cxn ang="0">
                      <a:pos x="4" y="72"/>
                    </a:cxn>
                    <a:cxn ang="0">
                      <a:pos x="23" y="75"/>
                    </a:cxn>
                    <a:cxn ang="0">
                      <a:pos x="39" y="75"/>
                    </a:cxn>
                    <a:cxn ang="0">
                      <a:pos x="45" y="62"/>
                    </a:cxn>
                    <a:cxn ang="0">
                      <a:pos x="48" y="49"/>
                    </a:cxn>
                    <a:cxn ang="0">
                      <a:pos x="66" y="49"/>
                    </a:cxn>
                    <a:cxn ang="0">
                      <a:pos x="63" y="30"/>
                    </a:cxn>
                    <a:cxn ang="0">
                      <a:pos x="63" y="10"/>
                    </a:cxn>
                    <a:cxn ang="0">
                      <a:pos x="45" y="0"/>
                    </a:cxn>
                    <a:cxn ang="0">
                      <a:pos x="44" y="21"/>
                    </a:cxn>
                    <a:cxn ang="0">
                      <a:pos x="54" y="34"/>
                    </a:cxn>
                    <a:cxn ang="0">
                      <a:pos x="38" y="34"/>
                    </a:cxn>
                    <a:cxn ang="0">
                      <a:pos x="32" y="42"/>
                    </a:cxn>
                    <a:cxn ang="0">
                      <a:pos x="12" y="27"/>
                    </a:cxn>
                  </a:cxnLst>
                  <a:rect l="0" t="0" r="r" b="b"/>
                  <a:pathLst>
                    <a:path w="67" h="76">
                      <a:moveTo>
                        <a:pt x="12" y="27"/>
                      </a:moveTo>
                      <a:lnTo>
                        <a:pt x="0" y="60"/>
                      </a:lnTo>
                      <a:lnTo>
                        <a:pt x="4" y="72"/>
                      </a:lnTo>
                      <a:lnTo>
                        <a:pt x="23" y="75"/>
                      </a:lnTo>
                      <a:lnTo>
                        <a:pt x="39" y="75"/>
                      </a:lnTo>
                      <a:lnTo>
                        <a:pt x="45" y="62"/>
                      </a:lnTo>
                      <a:lnTo>
                        <a:pt x="48" y="49"/>
                      </a:lnTo>
                      <a:lnTo>
                        <a:pt x="66" y="49"/>
                      </a:lnTo>
                      <a:lnTo>
                        <a:pt x="63" y="30"/>
                      </a:lnTo>
                      <a:lnTo>
                        <a:pt x="63" y="10"/>
                      </a:lnTo>
                      <a:lnTo>
                        <a:pt x="45" y="0"/>
                      </a:lnTo>
                      <a:lnTo>
                        <a:pt x="44" y="21"/>
                      </a:lnTo>
                      <a:lnTo>
                        <a:pt x="54" y="34"/>
                      </a:lnTo>
                      <a:lnTo>
                        <a:pt x="38" y="34"/>
                      </a:lnTo>
                      <a:lnTo>
                        <a:pt x="32" y="42"/>
                      </a:lnTo>
                      <a:lnTo>
                        <a:pt x="12" y="27"/>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grpSp>
            <p:nvGrpSpPr>
              <p:cNvPr id="5134" name="Group 21"/>
              <p:cNvGrpSpPr>
                <a:grpSpLocks/>
              </p:cNvGrpSpPr>
              <p:nvPr/>
            </p:nvGrpSpPr>
            <p:grpSpPr bwMode="auto">
              <a:xfrm>
                <a:off x="3220" y="827"/>
                <a:ext cx="778" cy="1797"/>
                <a:chOff x="3220" y="827"/>
                <a:chExt cx="778" cy="1797"/>
              </a:xfrm>
            </p:grpSpPr>
            <p:grpSp>
              <p:nvGrpSpPr>
                <p:cNvPr id="5144" name="Group 11"/>
                <p:cNvGrpSpPr>
                  <a:grpSpLocks/>
                </p:cNvGrpSpPr>
                <p:nvPr/>
              </p:nvGrpSpPr>
              <p:grpSpPr bwMode="auto">
                <a:xfrm>
                  <a:off x="3345" y="1010"/>
                  <a:ext cx="174" cy="540"/>
                  <a:chOff x="3345" y="1010"/>
                  <a:chExt cx="174" cy="540"/>
                </a:xfrm>
              </p:grpSpPr>
              <p:sp>
                <p:nvSpPr>
                  <p:cNvPr id="1032" name="Freeform 8"/>
                  <p:cNvSpPr>
                    <a:spLocks/>
                  </p:cNvSpPr>
                  <p:nvPr/>
                </p:nvSpPr>
                <p:spPr bwMode="auto">
                  <a:xfrm>
                    <a:off x="3345" y="1495"/>
                    <a:ext cx="42" cy="55"/>
                  </a:xfrm>
                  <a:custGeom>
                    <a:avLst/>
                    <a:gdLst/>
                    <a:ahLst/>
                    <a:cxnLst>
                      <a:cxn ang="0">
                        <a:pos x="0" y="41"/>
                      </a:cxn>
                      <a:cxn ang="0">
                        <a:pos x="7" y="51"/>
                      </a:cxn>
                      <a:cxn ang="0">
                        <a:pos x="16" y="49"/>
                      </a:cxn>
                      <a:cxn ang="0">
                        <a:pos x="29" y="54"/>
                      </a:cxn>
                      <a:cxn ang="0">
                        <a:pos x="39" y="54"/>
                      </a:cxn>
                      <a:cxn ang="0">
                        <a:pos x="41" y="35"/>
                      </a:cxn>
                      <a:cxn ang="0">
                        <a:pos x="38" y="22"/>
                      </a:cxn>
                      <a:cxn ang="0">
                        <a:pos x="30" y="8"/>
                      </a:cxn>
                      <a:cxn ang="0">
                        <a:pos x="23" y="8"/>
                      </a:cxn>
                      <a:cxn ang="0">
                        <a:pos x="20" y="0"/>
                      </a:cxn>
                      <a:cxn ang="0">
                        <a:pos x="10" y="0"/>
                      </a:cxn>
                      <a:cxn ang="0">
                        <a:pos x="10" y="16"/>
                      </a:cxn>
                      <a:cxn ang="0">
                        <a:pos x="0" y="41"/>
                      </a:cxn>
                    </a:cxnLst>
                    <a:rect l="0" t="0" r="r" b="b"/>
                    <a:pathLst>
                      <a:path w="42" h="55">
                        <a:moveTo>
                          <a:pt x="0" y="41"/>
                        </a:moveTo>
                        <a:lnTo>
                          <a:pt x="7" y="51"/>
                        </a:lnTo>
                        <a:lnTo>
                          <a:pt x="16" y="49"/>
                        </a:lnTo>
                        <a:lnTo>
                          <a:pt x="29" y="54"/>
                        </a:lnTo>
                        <a:lnTo>
                          <a:pt x="39" y="54"/>
                        </a:lnTo>
                        <a:lnTo>
                          <a:pt x="41" y="35"/>
                        </a:lnTo>
                        <a:lnTo>
                          <a:pt x="38" y="22"/>
                        </a:lnTo>
                        <a:lnTo>
                          <a:pt x="30" y="8"/>
                        </a:lnTo>
                        <a:lnTo>
                          <a:pt x="23" y="8"/>
                        </a:lnTo>
                        <a:lnTo>
                          <a:pt x="20" y="0"/>
                        </a:lnTo>
                        <a:lnTo>
                          <a:pt x="10" y="0"/>
                        </a:lnTo>
                        <a:lnTo>
                          <a:pt x="10" y="16"/>
                        </a:lnTo>
                        <a:lnTo>
                          <a:pt x="0" y="41"/>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33" name="Freeform 9"/>
                  <p:cNvSpPr>
                    <a:spLocks/>
                  </p:cNvSpPr>
                  <p:nvPr/>
                </p:nvSpPr>
                <p:spPr bwMode="auto">
                  <a:xfrm>
                    <a:off x="3455" y="1399"/>
                    <a:ext cx="41" cy="70"/>
                  </a:xfrm>
                  <a:custGeom>
                    <a:avLst/>
                    <a:gdLst/>
                    <a:ahLst/>
                    <a:cxnLst>
                      <a:cxn ang="0">
                        <a:pos x="9" y="0"/>
                      </a:cxn>
                      <a:cxn ang="0">
                        <a:pos x="26" y="2"/>
                      </a:cxn>
                      <a:cxn ang="0">
                        <a:pos x="32" y="20"/>
                      </a:cxn>
                      <a:cxn ang="0">
                        <a:pos x="40" y="31"/>
                      </a:cxn>
                      <a:cxn ang="0">
                        <a:pos x="33" y="40"/>
                      </a:cxn>
                      <a:cxn ang="0">
                        <a:pos x="40" y="50"/>
                      </a:cxn>
                      <a:cxn ang="0">
                        <a:pos x="36" y="63"/>
                      </a:cxn>
                      <a:cxn ang="0">
                        <a:pos x="30" y="69"/>
                      </a:cxn>
                      <a:cxn ang="0">
                        <a:pos x="19" y="66"/>
                      </a:cxn>
                      <a:cxn ang="0">
                        <a:pos x="12" y="66"/>
                      </a:cxn>
                      <a:cxn ang="0">
                        <a:pos x="7" y="58"/>
                      </a:cxn>
                      <a:cxn ang="0">
                        <a:pos x="3" y="48"/>
                      </a:cxn>
                      <a:cxn ang="0">
                        <a:pos x="3" y="37"/>
                      </a:cxn>
                      <a:cxn ang="0">
                        <a:pos x="0" y="23"/>
                      </a:cxn>
                      <a:cxn ang="0">
                        <a:pos x="9" y="0"/>
                      </a:cxn>
                    </a:cxnLst>
                    <a:rect l="0" t="0" r="r" b="b"/>
                    <a:pathLst>
                      <a:path w="41" h="70">
                        <a:moveTo>
                          <a:pt x="9" y="0"/>
                        </a:moveTo>
                        <a:lnTo>
                          <a:pt x="26" y="2"/>
                        </a:lnTo>
                        <a:lnTo>
                          <a:pt x="32" y="20"/>
                        </a:lnTo>
                        <a:lnTo>
                          <a:pt x="40" y="31"/>
                        </a:lnTo>
                        <a:lnTo>
                          <a:pt x="33" y="40"/>
                        </a:lnTo>
                        <a:lnTo>
                          <a:pt x="40" y="50"/>
                        </a:lnTo>
                        <a:lnTo>
                          <a:pt x="36" y="63"/>
                        </a:lnTo>
                        <a:lnTo>
                          <a:pt x="30" y="69"/>
                        </a:lnTo>
                        <a:lnTo>
                          <a:pt x="19" y="66"/>
                        </a:lnTo>
                        <a:lnTo>
                          <a:pt x="12" y="66"/>
                        </a:lnTo>
                        <a:lnTo>
                          <a:pt x="7" y="58"/>
                        </a:lnTo>
                        <a:lnTo>
                          <a:pt x="3" y="48"/>
                        </a:lnTo>
                        <a:lnTo>
                          <a:pt x="3" y="37"/>
                        </a:lnTo>
                        <a:lnTo>
                          <a:pt x="0" y="23"/>
                        </a:lnTo>
                        <a:lnTo>
                          <a:pt x="9"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34" name="Freeform 10"/>
                  <p:cNvSpPr>
                    <a:spLocks/>
                  </p:cNvSpPr>
                  <p:nvPr/>
                </p:nvSpPr>
                <p:spPr bwMode="auto">
                  <a:xfrm>
                    <a:off x="3449" y="1010"/>
                    <a:ext cx="71" cy="66"/>
                  </a:xfrm>
                  <a:custGeom>
                    <a:avLst/>
                    <a:gdLst/>
                    <a:ahLst/>
                    <a:cxnLst>
                      <a:cxn ang="0">
                        <a:pos x="10" y="0"/>
                      </a:cxn>
                      <a:cxn ang="0">
                        <a:pos x="18" y="10"/>
                      </a:cxn>
                      <a:cxn ang="0">
                        <a:pos x="27" y="8"/>
                      </a:cxn>
                      <a:cxn ang="0">
                        <a:pos x="40" y="10"/>
                      </a:cxn>
                      <a:cxn ang="0">
                        <a:pos x="52" y="10"/>
                      </a:cxn>
                      <a:cxn ang="0">
                        <a:pos x="58" y="16"/>
                      </a:cxn>
                      <a:cxn ang="0">
                        <a:pos x="65" y="31"/>
                      </a:cxn>
                      <a:cxn ang="0">
                        <a:pos x="70" y="37"/>
                      </a:cxn>
                      <a:cxn ang="0">
                        <a:pos x="53" y="41"/>
                      </a:cxn>
                      <a:cxn ang="0">
                        <a:pos x="49" y="46"/>
                      </a:cxn>
                      <a:cxn ang="0">
                        <a:pos x="53" y="54"/>
                      </a:cxn>
                      <a:cxn ang="0">
                        <a:pos x="53" y="62"/>
                      </a:cxn>
                      <a:cxn ang="0">
                        <a:pos x="37" y="54"/>
                      </a:cxn>
                      <a:cxn ang="0">
                        <a:pos x="24" y="48"/>
                      </a:cxn>
                      <a:cxn ang="0">
                        <a:pos x="18" y="50"/>
                      </a:cxn>
                      <a:cxn ang="0">
                        <a:pos x="18" y="62"/>
                      </a:cxn>
                      <a:cxn ang="0">
                        <a:pos x="10" y="65"/>
                      </a:cxn>
                      <a:cxn ang="0">
                        <a:pos x="5" y="54"/>
                      </a:cxn>
                      <a:cxn ang="0">
                        <a:pos x="4" y="41"/>
                      </a:cxn>
                      <a:cxn ang="0">
                        <a:pos x="0" y="40"/>
                      </a:cxn>
                      <a:cxn ang="0">
                        <a:pos x="4" y="27"/>
                      </a:cxn>
                      <a:cxn ang="0">
                        <a:pos x="11" y="23"/>
                      </a:cxn>
                      <a:cxn ang="0">
                        <a:pos x="10" y="0"/>
                      </a:cxn>
                    </a:cxnLst>
                    <a:rect l="0" t="0" r="r" b="b"/>
                    <a:pathLst>
                      <a:path w="71" h="66">
                        <a:moveTo>
                          <a:pt x="10" y="0"/>
                        </a:moveTo>
                        <a:lnTo>
                          <a:pt x="18" y="10"/>
                        </a:lnTo>
                        <a:lnTo>
                          <a:pt x="27" y="8"/>
                        </a:lnTo>
                        <a:lnTo>
                          <a:pt x="40" y="10"/>
                        </a:lnTo>
                        <a:lnTo>
                          <a:pt x="52" y="10"/>
                        </a:lnTo>
                        <a:lnTo>
                          <a:pt x="58" y="16"/>
                        </a:lnTo>
                        <a:lnTo>
                          <a:pt x="65" y="31"/>
                        </a:lnTo>
                        <a:lnTo>
                          <a:pt x="70" y="37"/>
                        </a:lnTo>
                        <a:lnTo>
                          <a:pt x="53" y="41"/>
                        </a:lnTo>
                        <a:lnTo>
                          <a:pt x="49" y="46"/>
                        </a:lnTo>
                        <a:lnTo>
                          <a:pt x="53" y="54"/>
                        </a:lnTo>
                        <a:lnTo>
                          <a:pt x="53" y="62"/>
                        </a:lnTo>
                        <a:lnTo>
                          <a:pt x="37" y="54"/>
                        </a:lnTo>
                        <a:lnTo>
                          <a:pt x="24" y="48"/>
                        </a:lnTo>
                        <a:lnTo>
                          <a:pt x="18" y="50"/>
                        </a:lnTo>
                        <a:lnTo>
                          <a:pt x="18" y="62"/>
                        </a:lnTo>
                        <a:lnTo>
                          <a:pt x="10" y="65"/>
                        </a:lnTo>
                        <a:lnTo>
                          <a:pt x="5" y="54"/>
                        </a:lnTo>
                        <a:lnTo>
                          <a:pt x="4" y="41"/>
                        </a:lnTo>
                        <a:lnTo>
                          <a:pt x="0" y="40"/>
                        </a:lnTo>
                        <a:lnTo>
                          <a:pt x="4" y="27"/>
                        </a:lnTo>
                        <a:lnTo>
                          <a:pt x="11" y="23"/>
                        </a:lnTo>
                        <a:lnTo>
                          <a:pt x="1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sp>
              <p:nvSpPr>
                <p:cNvPr id="1036" name="Freeform 12"/>
                <p:cNvSpPr>
                  <a:spLocks/>
                </p:cNvSpPr>
                <p:nvPr/>
              </p:nvSpPr>
              <p:spPr bwMode="auto">
                <a:xfrm>
                  <a:off x="3507" y="2103"/>
                  <a:ext cx="491" cy="521"/>
                </a:xfrm>
                <a:custGeom>
                  <a:avLst/>
                  <a:gdLst/>
                  <a:ahLst/>
                  <a:cxnLst>
                    <a:cxn ang="0">
                      <a:pos x="378" y="42"/>
                    </a:cxn>
                    <a:cxn ang="0">
                      <a:pos x="398" y="58"/>
                    </a:cxn>
                    <a:cxn ang="0">
                      <a:pos x="418" y="135"/>
                    </a:cxn>
                    <a:cxn ang="0">
                      <a:pos x="463" y="215"/>
                    </a:cxn>
                    <a:cxn ang="0">
                      <a:pos x="490" y="296"/>
                    </a:cxn>
                    <a:cxn ang="0">
                      <a:pos x="471" y="371"/>
                    </a:cxn>
                    <a:cxn ang="0">
                      <a:pos x="451" y="419"/>
                    </a:cxn>
                    <a:cxn ang="0">
                      <a:pos x="440" y="465"/>
                    </a:cxn>
                    <a:cxn ang="0">
                      <a:pos x="428" y="492"/>
                    </a:cxn>
                    <a:cxn ang="0">
                      <a:pos x="405" y="511"/>
                    </a:cxn>
                    <a:cxn ang="0">
                      <a:pos x="367" y="505"/>
                    </a:cxn>
                    <a:cxn ang="0">
                      <a:pos x="329" y="492"/>
                    </a:cxn>
                    <a:cxn ang="0">
                      <a:pos x="309" y="463"/>
                    </a:cxn>
                    <a:cxn ang="0">
                      <a:pos x="303" y="426"/>
                    </a:cxn>
                    <a:cxn ang="0">
                      <a:pos x="290" y="408"/>
                    </a:cxn>
                    <a:cxn ang="0">
                      <a:pos x="270" y="411"/>
                    </a:cxn>
                    <a:cxn ang="0">
                      <a:pos x="250" y="381"/>
                    </a:cxn>
                    <a:cxn ang="0">
                      <a:pos x="234" y="378"/>
                    </a:cxn>
                    <a:cxn ang="0">
                      <a:pos x="208" y="381"/>
                    </a:cxn>
                    <a:cxn ang="0">
                      <a:pos x="186" y="386"/>
                    </a:cxn>
                    <a:cxn ang="0">
                      <a:pos x="167" y="402"/>
                    </a:cxn>
                    <a:cxn ang="0">
                      <a:pos x="140" y="415"/>
                    </a:cxn>
                    <a:cxn ang="0">
                      <a:pos x="112" y="434"/>
                    </a:cxn>
                    <a:cxn ang="0">
                      <a:pos x="97" y="442"/>
                    </a:cxn>
                    <a:cxn ang="0">
                      <a:pos x="57" y="438"/>
                    </a:cxn>
                    <a:cxn ang="0">
                      <a:pos x="48" y="428"/>
                    </a:cxn>
                    <a:cxn ang="0">
                      <a:pos x="48" y="371"/>
                    </a:cxn>
                    <a:cxn ang="0">
                      <a:pos x="35" y="338"/>
                    </a:cxn>
                    <a:cxn ang="0">
                      <a:pos x="21" y="311"/>
                    </a:cxn>
                    <a:cxn ang="0">
                      <a:pos x="4" y="215"/>
                    </a:cxn>
                    <a:cxn ang="0">
                      <a:pos x="6" y="183"/>
                    </a:cxn>
                    <a:cxn ang="0">
                      <a:pos x="40" y="167"/>
                    </a:cxn>
                    <a:cxn ang="0">
                      <a:pos x="66" y="162"/>
                    </a:cxn>
                    <a:cxn ang="0">
                      <a:pos x="81" y="154"/>
                    </a:cxn>
                    <a:cxn ang="0">
                      <a:pos x="90" y="127"/>
                    </a:cxn>
                    <a:cxn ang="0">
                      <a:pos x="87" y="112"/>
                    </a:cxn>
                    <a:cxn ang="0">
                      <a:pos x="122" y="75"/>
                    </a:cxn>
                    <a:cxn ang="0">
                      <a:pos x="150" y="48"/>
                    </a:cxn>
                    <a:cxn ang="0">
                      <a:pos x="174" y="66"/>
                    </a:cxn>
                    <a:cxn ang="0">
                      <a:pos x="193" y="45"/>
                    </a:cxn>
                    <a:cxn ang="0">
                      <a:pos x="213" y="21"/>
                    </a:cxn>
                    <a:cxn ang="0">
                      <a:pos x="233" y="6"/>
                    </a:cxn>
                    <a:cxn ang="0">
                      <a:pos x="265" y="10"/>
                    </a:cxn>
                    <a:cxn ang="0">
                      <a:pos x="276" y="29"/>
                    </a:cxn>
                    <a:cxn ang="0">
                      <a:pos x="276" y="52"/>
                    </a:cxn>
                    <a:cxn ang="0">
                      <a:pos x="304" y="93"/>
                    </a:cxn>
                    <a:cxn ang="0">
                      <a:pos x="327" y="106"/>
                    </a:cxn>
                    <a:cxn ang="0">
                      <a:pos x="347" y="66"/>
                    </a:cxn>
                    <a:cxn ang="0">
                      <a:pos x="352" y="0"/>
                    </a:cxn>
                  </a:cxnLst>
                  <a:rect l="0" t="0" r="r" b="b"/>
                  <a:pathLst>
                    <a:path w="491" h="521">
                      <a:moveTo>
                        <a:pt x="352" y="0"/>
                      </a:moveTo>
                      <a:lnTo>
                        <a:pt x="378" y="0"/>
                      </a:lnTo>
                      <a:lnTo>
                        <a:pt x="378" y="42"/>
                      </a:lnTo>
                      <a:lnTo>
                        <a:pt x="389" y="52"/>
                      </a:lnTo>
                      <a:lnTo>
                        <a:pt x="392" y="58"/>
                      </a:lnTo>
                      <a:lnTo>
                        <a:pt x="398" y="58"/>
                      </a:lnTo>
                      <a:lnTo>
                        <a:pt x="400" y="66"/>
                      </a:lnTo>
                      <a:lnTo>
                        <a:pt x="403" y="108"/>
                      </a:lnTo>
                      <a:lnTo>
                        <a:pt x="418" y="135"/>
                      </a:lnTo>
                      <a:lnTo>
                        <a:pt x="440" y="175"/>
                      </a:lnTo>
                      <a:lnTo>
                        <a:pt x="440" y="181"/>
                      </a:lnTo>
                      <a:lnTo>
                        <a:pt x="463" y="215"/>
                      </a:lnTo>
                      <a:lnTo>
                        <a:pt x="463" y="221"/>
                      </a:lnTo>
                      <a:lnTo>
                        <a:pt x="486" y="248"/>
                      </a:lnTo>
                      <a:lnTo>
                        <a:pt x="490" y="296"/>
                      </a:lnTo>
                      <a:lnTo>
                        <a:pt x="486" y="340"/>
                      </a:lnTo>
                      <a:lnTo>
                        <a:pt x="479" y="360"/>
                      </a:lnTo>
                      <a:lnTo>
                        <a:pt x="471" y="371"/>
                      </a:lnTo>
                      <a:lnTo>
                        <a:pt x="468" y="392"/>
                      </a:lnTo>
                      <a:lnTo>
                        <a:pt x="459" y="411"/>
                      </a:lnTo>
                      <a:lnTo>
                        <a:pt x="451" y="419"/>
                      </a:lnTo>
                      <a:lnTo>
                        <a:pt x="453" y="426"/>
                      </a:lnTo>
                      <a:lnTo>
                        <a:pt x="444" y="438"/>
                      </a:lnTo>
                      <a:lnTo>
                        <a:pt x="440" y="465"/>
                      </a:lnTo>
                      <a:lnTo>
                        <a:pt x="438" y="480"/>
                      </a:lnTo>
                      <a:lnTo>
                        <a:pt x="429" y="486"/>
                      </a:lnTo>
                      <a:lnTo>
                        <a:pt x="428" y="492"/>
                      </a:lnTo>
                      <a:lnTo>
                        <a:pt x="423" y="505"/>
                      </a:lnTo>
                      <a:lnTo>
                        <a:pt x="412" y="507"/>
                      </a:lnTo>
                      <a:lnTo>
                        <a:pt x="405" y="511"/>
                      </a:lnTo>
                      <a:lnTo>
                        <a:pt x="395" y="520"/>
                      </a:lnTo>
                      <a:lnTo>
                        <a:pt x="381" y="503"/>
                      </a:lnTo>
                      <a:lnTo>
                        <a:pt x="367" y="505"/>
                      </a:lnTo>
                      <a:lnTo>
                        <a:pt x="363" y="505"/>
                      </a:lnTo>
                      <a:lnTo>
                        <a:pt x="342" y="509"/>
                      </a:lnTo>
                      <a:lnTo>
                        <a:pt x="329" y="492"/>
                      </a:lnTo>
                      <a:lnTo>
                        <a:pt x="321" y="476"/>
                      </a:lnTo>
                      <a:lnTo>
                        <a:pt x="315" y="477"/>
                      </a:lnTo>
                      <a:lnTo>
                        <a:pt x="309" y="463"/>
                      </a:lnTo>
                      <a:lnTo>
                        <a:pt x="306" y="450"/>
                      </a:lnTo>
                      <a:lnTo>
                        <a:pt x="303" y="447"/>
                      </a:lnTo>
                      <a:lnTo>
                        <a:pt x="303" y="426"/>
                      </a:lnTo>
                      <a:lnTo>
                        <a:pt x="304" y="413"/>
                      </a:lnTo>
                      <a:lnTo>
                        <a:pt x="301" y="405"/>
                      </a:lnTo>
                      <a:lnTo>
                        <a:pt x="290" y="408"/>
                      </a:lnTo>
                      <a:lnTo>
                        <a:pt x="284" y="411"/>
                      </a:lnTo>
                      <a:lnTo>
                        <a:pt x="273" y="411"/>
                      </a:lnTo>
                      <a:lnTo>
                        <a:pt x="270" y="411"/>
                      </a:lnTo>
                      <a:lnTo>
                        <a:pt x="265" y="411"/>
                      </a:lnTo>
                      <a:lnTo>
                        <a:pt x="258" y="399"/>
                      </a:lnTo>
                      <a:lnTo>
                        <a:pt x="250" y="381"/>
                      </a:lnTo>
                      <a:lnTo>
                        <a:pt x="249" y="384"/>
                      </a:lnTo>
                      <a:lnTo>
                        <a:pt x="236" y="384"/>
                      </a:lnTo>
                      <a:lnTo>
                        <a:pt x="234" y="378"/>
                      </a:lnTo>
                      <a:lnTo>
                        <a:pt x="227" y="384"/>
                      </a:lnTo>
                      <a:lnTo>
                        <a:pt x="219" y="381"/>
                      </a:lnTo>
                      <a:lnTo>
                        <a:pt x="208" y="381"/>
                      </a:lnTo>
                      <a:lnTo>
                        <a:pt x="201" y="378"/>
                      </a:lnTo>
                      <a:lnTo>
                        <a:pt x="198" y="384"/>
                      </a:lnTo>
                      <a:lnTo>
                        <a:pt x="186" y="386"/>
                      </a:lnTo>
                      <a:lnTo>
                        <a:pt x="183" y="381"/>
                      </a:lnTo>
                      <a:lnTo>
                        <a:pt x="176" y="392"/>
                      </a:lnTo>
                      <a:lnTo>
                        <a:pt x="167" y="402"/>
                      </a:lnTo>
                      <a:lnTo>
                        <a:pt x="162" y="402"/>
                      </a:lnTo>
                      <a:lnTo>
                        <a:pt x="153" y="415"/>
                      </a:lnTo>
                      <a:lnTo>
                        <a:pt x="140" y="415"/>
                      </a:lnTo>
                      <a:lnTo>
                        <a:pt x="129" y="419"/>
                      </a:lnTo>
                      <a:lnTo>
                        <a:pt x="117" y="426"/>
                      </a:lnTo>
                      <a:lnTo>
                        <a:pt x="112" y="434"/>
                      </a:lnTo>
                      <a:lnTo>
                        <a:pt x="108" y="432"/>
                      </a:lnTo>
                      <a:lnTo>
                        <a:pt x="103" y="440"/>
                      </a:lnTo>
                      <a:lnTo>
                        <a:pt x="97" y="442"/>
                      </a:lnTo>
                      <a:lnTo>
                        <a:pt x="90" y="453"/>
                      </a:lnTo>
                      <a:lnTo>
                        <a:pt x="66" y="453"/>
                      </a:lnTo>
                      <a:lnTo>
                        <a:pt x="57" y="438"/>
                      </a:lnTo>
                      <a:lnTo>
                        <a:pt x="55" y="432"/>
                      </a:lnTo>
                      <a:lnTo>
                        <a:pt x="52" y="438"/>
                      </a:lnTo>
                      <a:lnTo>
                        <a:pt x="48" y="428"/>
                      </a:lnTo>
                      <a:lnTo>
                        <a:pt x="49" y="400"/>
                      </a:lnTo>
                      <a:lnTo>
                        <a:pt x="52" y="384"/>
                      </a:lnTo>
                      <a:lnTo>
                        <a:pt x="48" y="371"/>
                      </a:lnTo>
                      <a:lnTo>
                        <a:pt x="43" y="359"/>
                      </a:lnTo>
                      <a:lnTo>
                        <a:pt x="42" y="344"/>
                      </a:lnTo>
                      <a:lnTo>
                        <a:pt x="35" y="338"/>
                      </a:lnTo>
                      <a:lnTo>
                        <a:pt x="33" y="336"/>
                      </a:lnTo>
                      <a:lnTo>
                        <a:pt x="32" y="330"/>
                      </a:lnTo>
                      <a:lnTo>
                        <a:pt x="21" y="311"/>
                      </a:lnTo>
                      <a:lnTo>
                        <a:pt x="9" y="264"/>
                      </a:lnTo>
                      <a:lnTo>
                        <a:pt x="4" y="234"/>
                      </a:lnTo>
                      <a:lnTo>
                        <a:pt x="4" y="215"/>
                      </a:lnTo>
                      <a:lnTo>
                        <a:pt x="0" y="208"/>
                      </a:lnTo>
                      <a:lnTo>
                        <a:pt x="1" y="192"/>
                      </a:lnTo>
                      <a:lnTo>
                        <a:pt x="6" y="183"/>
                      </a:lnTo>
                      <a:lnTo>
                        <a:pt x="21" y="160"/>
                      </a:lnTo>
                      <a:lnTo>
                        <a:pt x="38" y="162"/>
                      </a:lnTo>
                      <a:lnTo>
                        <a:pt x="40" y="167"/>
                      </a:lnTo>
                      <a:lnTo>
                        <a:pt x="61" y="167"/>
                      </a:lnTo>
                      <a:lnTo>
                        <a:pt x="63" y="160"/>
                      </a:lnTo>
                      <a:lnTo>
                        <a:pt x="66" y="162"/>
                      </a:lnTo>
                      <a:lnTo>
                        <a:pt x="72" y="156"/>
                      </a:lnTo>
                      <a:lnTo>
                        <a:pt x="77" y="159"/>
                      </a:lnTo>
                      <a:lnTo>
                        <a:pt x="81" y="154"/>
                      </a:lnTo>
                      <a:lnTo>
                        <a:pt x="80" y="148"/>
                      </a:lnTo>
                      <a:lnTo>
                        <a:pt x="84" y="133"/>
                      </a:lnTo>
                      <a:lnTo>
                        <a:pt x="90" y="127"/>
                      </a:lnTo>
                      <a:lnTo>
                        <a:pt x="87" y="123"/>
                      </a:lnTo>
                      <a:lnTo>
                        <a:pt x="90" y="119"/>
                      </a:lnTo>
                      <a:lnTo>
                        <a:pt x="87" y="112"/>
                      </a:lnTo>
                      <a:lnTo>
                        <a:pt x="96" y="102"/>
                      </a:lnTo>
                      <a:lnTo>
                        <a:pt x="109" y="100"/>
                      </a:lnTo>
                      <a:lnTo>
                        <a:pt x="122" y="75"/>
                      </a:lnTo>
                      <a:lnTo>
                        <a:pt x="138" y="54"/>
                      </a:lnTo>
                      <a:lnTo>
                        <a:pt x="145" y="52"/>
                      </a:lnTo>
                      <a:lnTo>
                        <a:pt x="150" y="48"/>
                      </a:lnTo>
                      <a:lnTo>
                        <a:pt x="157" y="48"/>
                      </a:lnTo>
                      <a:lnTo>
                        <a:pt x="170" y="64"/>
                      </a:lnTo>
                      <a:lnTo>
                        <a:pt x="174" y="66"/>
                      </a:lnTo>
                      <a:lnTo>
                        <a:pt x="179" y="58"/>
                      </a:lnTo>
                      <a:lnTo>
                        <a:pt x="188" y="48"/>
                      </a:lnTo>
                      <a:lnTo>
                        <a:pt x="193" y="45"/>
                      </a:lnTo>
                      <a:lnTo>
                        <a:pt x="199" y="29"/>
                      </a:lnTo>
                      <a:lnTo>
                        <a:pt x="205" y="27"/>
                      </a:lnTo>
                      <a:lnTo>
                        <a:pt x="213" y="21"/>
                      </a:lnTo>
                      <a:lnTo>
                        <a:pt x="219" y="14"/>
                      </a:lnTo>
                      <a:lnTo>
                        <a:pt x="227" y="14"/>
                      </a:lnTo>
                      <a:lnTo>
                        <a:pt x="233" y="6"/>
                      </a:lnTo>
                      <a:lnTo>
                        <a:pt x="242" y="6"/>
                      </a:lnTo>
                      <a:lnTo>
                        <a:pt x="252" y="6"/>
                      </a:lnTo>
                      <a:lnTo>
                        <a:pt x="265" y="10"/>
                      </a:lnTo>
                      <a:lnTo>
                        <a:pt x="273" y="18"/>
                      </a:lnTo>
                      <a:lnTo>
                        <a:pt x="275" y="24"/>
                      </a:lnTo>
                      <a:lnTo>
                        <a:pt x="276" y="29"/>
                      </a:lnTo>
                      <a:lnTo>
                        <a:pt x="278" y="39"/>
                      </a:lnTo>
                      <a:lnTo>
                        <a:pt x="276" y="43"/>
                      </a:lnTo>
                      <a:lnTo>
                        <a:pt x="276" y="52"/>
                      </a:lnTo>
                      <a:lnTo>
                        <a:pt x="275" y="58"/>
                      </a:lnTo>
                      <a:lnTo>
                        <a:pt x="297" y="81"/>
                      </a:lnTo>
                      <a:lnTo>
                        <a:pt x="304" y="93"/>
                      </a:lnTo>
                      <a:lnTo>
                        <a:pt x="313" y="98"/>
                      </a:lnTo>
                      <a:lnTo>
                        <a:pt x="322" y="104"/>
                      </a:lnTo>
                      <a:lnTo>
                        <a:pt x="327" y="106"/>
                      </a:lnTo>
                      <a:lnTo>
                        <a:pt x="336" y="100"/>
                      </a:lnTo>
                      <a:lnTo>
                        <a:pt x="344" y="81"/>
                      </a:lnTo>
                      <a:lnTo>
                        <a:pt x="347" y="66"/>
                      </a:lnTo>
                      <a:lnTo>
                        <a:pt x="349" y="39"/>
                      </a:lnTo>
                      <a:lnTo>
                        <a:pt x="352" y="27"/>
                      </a:lnTo>
                      <a:lnTo>
                        <a:pt x="352"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37" name="Freeform 13"/>
                <p:cNvSpPr>
                  <a:spLocks/>
                </p:cNvSpPr>
                <p:nvPr/>
              </p:nvSpPr>
              <p:spPr bwMode="auto">
                <a:xfrm>
                  <a:off x="3392" y="1990"/>
                  <a:ext cx="273" cy="72"/>
                </a:xfrm>
                <a:custGeom>
                  <a:avLst/>
                  <a:gdLst/>
                  <a:ahLst/>
                  <a:cxnLst>
                    <a:cxn ang="0">
                      <a:pos x="20" y="10"/>
                    </a:cxn>
                    <a:cxn ang="0">
                      <a:pos x="54" y="10"/>
                    </a:cxn>
                    <a:cxn ang="0">
                      <a:pos x="74" y="12"/>
                    </a:cxn>
                    <a:cxn ang="0">
                      <a:pos x="92" y="33"/>
                    </a:cxn>
                    <a:cxn ang="0">
                      <a:pos x="108" y="37"/>
                    </a:cxn>
                    <a:cxn ang="0">
                      <a:pos x="132" y="46"/>
                    </a:cxn>
                    <a:cxn ang="0">
                      <a:pos x="148" y="49"/>
                    </a:cxn>
                    <a:cxn ang="0">
                      <a:pos x="153" y="33"/>
                    </a:cxn>
                    <a:cxn ang="0">
                      <a:pos x="185" y="37"/>
                    </a:cxn>
                    <a:cxn ang="0">
                      <a:pos x="208" y="43"/>
                    </a:cxn>
                    <a:cxn ang="0">
                      <a:pos x="225" y="46"/>
                    </a:cxn>
                    <a:cxn ang="0">
                      <a:pos x="236" y="37"/>
                    </a:cxn>
                    <a:cxn ang="0">
                      <a:pos x="256" y="33"/>
                    </a:cxn>
                    <a:cxn ang="0">
                      <a:pos x="272" y="29"/>
                    </a:cxn>
                    <a:cxn ang="0">
                      <a:pos x="267" y="49"/>
                    </a:cxn>
                    <a:cxn ang="0">
                      <a:pos x="256" y="56"/>
                    </a:cxn>
                    <a:cxn ang="0">
                      <a:pos x="247" y="58"/>
                    </a:cxn>
                    <a:cxn ang="0">
                      <a:pos x="235" y="64"/>
                    </a:cxn>
                    <a:cxn ang="0">
                      <a:pos x="223" y="64"/>
                    </a:cxn>
                    <a:cxn ang="0">
                      <a:pos x="213" y="66"/>
                    </a:cxn>
                    <a:cxn ang="0">
                      <a:pos x="197" y="71"/>
                    </a:cxn>
                    <a:cxn ang="0">
                      <a:pos x="187" y="56"/>
                    </a:cxn>
                    <a:cxn ang="0">
                      <a:pos x="175" y="71"/>
                    </a:cxn>
                    <a:cxn ang="0">
                      <a:pos x="159" y="56"/>
                    </a:cxn>
                    <a:cxn ang="0">
                      <a:pos x="150" y="58"/>
                    </a:cxn>
                    <a:cxn ang="0">
                      <a:pos x="137" y="64"/>
                    </a:cxn>
                    <a:cxn ang="0">
                      <a:pos x="123" y="60"/>
                    </a:cxn>
                    <a:cxn ang="0">
                      <a:pos x="109" y="58"/>
                    </a:cxn>
                    <a:cxn ang="0">
                      <a:pos x="95" y="64"/>
                    </a:cxn>
                    <a:cxn ang="0">
                      <a:pos x="75" y="54"/>
                    </a:cxn>
                    <a:cxn ang="0">
                      <a:pos x="49" y="48"/>
                    </a:cxn>
                    <a:cxn ang="0">
                      <a:pos x="30" y="41"/>
                    </a:cxn>
                    <a:cxn ang="0">
                      <a:pos x="12" y="30"/>
                    </a:cxn>
                    <a:cxn ang="0">
                      <a:pos x="1" y="27"/>
                    </a:cxn>
                    <a:cxn ang="0">
                      <a:pos x="0" y="0"/>
                    </a:cxn>
                  </a:cxnLst>
                  <a:rect l="0" t="0" r="r" b="b"/>
                  <a:pathLst>
                    <a:path w="273" h="72">
                      <a:moveTo>
                        <a:pt x="0" y="0"/>
                      </a:moveTo>
                      <a:lnTo>
                        <a:pt x="20" y="10"/>
                      </a:lnTo>
                      <a:lnTo>
                        <a:pt x="38" y="10"/>
                      </a:lnTo>
                      <a:lnTo>
                        <a:pt x="54" y="10"/>
                      </a:lnTo>
                      <a:lnTo>
                        <a:pt x="66" y="10"/>
                      </a:lnTo>
                      <a:lnTo>
                        <a:pt x="74" y="12"/>
                      </a:lnTo>
                      <a:lnTo>
                        <a:pt x="86" y="18"/>
                      </a:lnTo>
                      <a:lnTo>
                        <a:pt x="92" y="33"/>
                      </a:lnTo>
                      <a:lnTo>
                        <a:pt x="97" y="40"/>
                      </a:lnTo>
                      <a:lnTo>
                        <a:pt x="108" y="37"/>
                      </a:lnTo>
                      <a:lnTo>
                        <a:pt x="120" y="37"/>
                      </a:lnTo>
                      <a:lnTo>
                        <a:pt x="132" y="46"/>
                      </a:lnTo>
                      <a:lnTo>
                        <a:pt x="142" y="49"/>
                      </a:lnTo>
                      <a:lnTo>
                        <a:pt x="148" y="49"/>
                      </a:lnTo>
                      <a:lnTo>
                        <a:pt x="149" y="40"/>
                      </a:lnTo>
                      <a:lnTo>
                        <a:pt x="153" y="33"/>
                      </a:lnTo>
                      <a:lnTo>
                        <a:pt x="171" y="37"/>
                      </a:lnTo>
                      <a:lnTo>
                        <a:pt x="185" y="37"/>
                      </a:lnTo>
                      <a:lnTo>
                        <a:pt x="199" y="37"/>
                      </a:lnTo>
                      <a:lnTo>
                        <a:pt x="208" y="43"/>
                      </a:lnTo>
                      <a:lnTo>
                        <a:pt x="214" y="48"/>
                      </a:lnTo>
                      <a:lnTo>
                        <a:pt x="225" y="46"/>
                      </a:lnTo>
                      <a:lnTo>
                        <a:pt x="232" y="41"/>
                      </a:lnTo>
                      <a:lnTo>
                        <a:pt x="236" y="37"/>
                      </a:lnTo>
                      <a:lnTo>
                        <a:pt x="248" y="37"/>
                      </a:lnTo>
                      <a:lnTo>
                        <a:pt x="256" y="33"/>
                      </a:lnTo>
                      <a:lnTo>
                        <a:pt x="265" y="29"/>
                      </a:lnTo>
                      <a:lnTo>
                        <a:pt x="272" y="29"/>
                      </a:lnTo>
                      <a:lnTo>
                        <a:pt x="270" y="43"/>
                      </a:lnTo>
                      <a:lnTo>
                        <a:pt x="267" y="49"/>
                      </a:lnTo>
                      <a:lnTo>
                        <a:pt x="261" y="56"/>
                      </a:lnTo>
                      <a:lnTo>
                        <a:pt x="256" y="56"/>
                      </a:lnTo>
                      <a:lnTo>
                        <a:pt x="254" y="56"/>
                      </a:lnTo>
                      <a:lnTo>
                        <a:pt x="247" y="58"/>
                      </a:lnTo>
                      <a:lnTo>
                        <a:pt x="241" y="66"/>
                      </a:lnTo>
                      <a:lnTo>
                        <a:pt x="235" y="64"/>
                      </a:lnTo>
                      <a:lnTo>
                        <a:pt x="229" y="60"/>
                      </a:lnTo>
                      <a:lnTo>
                        <a:pt x="223" y="64"/>
                      </a:lnTo>
                      <a:lnTo>
                        <a:pt x="217" y="66"/>
                      </a:lnTo>
                      <a:lnTo>
                        <a:pt x="213" y="66"/>
                      </a:lnTo>
                      <a:lnTo>
                        <a:pt x="208" y="71"/>
                      </a:lnTo>
                      <a:lnTo>
                        <a:pt x="197" y="71"/>
                      </a:lnTo>
                      <a:lnTo>
                        <a:pt x="193" y="64"/>
                      </a:lnTo>
                      <a:lnTo>
                        <a:pt x="187" y="56"/>
                      </a:lnTo>
                      <a:lnTo>
                        <a:pt x="179" y="64"/>
                      </a:lnTo>
                      <a:lnTo>
                        <a:pt x="175" y="71"/>
                      </a:lnTo>
                      <a:lnTo>
                        <a:pt x="169" y="71"/>
                      </a:lnTo>
                      <a:lnTo>
                        <a:pt x="159" y="56"/>
                      </a:lnTo>
                      <a:lnTo>
                        <a:pt x="156" y="58"/>
                      </a:lnTo>
                      <a:lnTo>
                        <a:pt x="150" y="58"/>
                      </a:lnTo>
                      <a:lnTo>
                        <a:pt x="146" y="66"/>
                      </a:lnTo>
                      <a:lnTo>
                        <a:pt x="137" y="64"/>
                      </a:lnTo>
                      <a:lnTo>
                        <a:pt x="128" y="64"/>
                      </a:lnTo>
                      <a:lnTo>
                        <a:pt x="123" y="60"/>
                      </a:lnTo>
                      <a:lnTo>
                        <a:pt x="118" y="56"/>
                      </a:lnTo>
                      <a:lnTo>
                        <a:pt x="109" y="58"/>
                      </a:lnTo>
                      <a:lnTo>
                        <a:pt x="100" y="66"/>
                      </a:lnTo>
                      <a:lnTo>
                        <a:pt x="95" y="64"/>
                      </a:lnTo>
                      <a:lnTo>
                        <a:pt x="86" y="60"/>
                      </a:lnTo>
                      <a:lnTo>
                        <a:pt x="75" y="54"/>
                      </a:lnTo>
                      <a:lnTo>
                        <a:pt x="67" y="54"/>
                      </a:lnTo>
                      <a:lnTo>
                        <a:pt x="49" y="48"/>
                      </a:lnTo>
                      <a:lnTo>
                        <a:pt x="38" y="43"/>
                      </a:lnTo>
                      <a:lnTo>
                        <a:pt x="30" y="41"/>
                      </a:lnTo>
                      <a:lnTo>
                        <a:pt x="18" y="40"/>
                      </a:lnTo>
                      <a:lnTo>
                        <a:pt x="12" y="30"/>
                      </a:lnTo>
                      <a:lnTo>
                        <a:pt x="4" y="29"/>
                      </a:lnTo>
                      <a:lnTo>
                        <a:pt x="1" y="27"/>
                      </a:lnTo>
                      <a:lnTo>
                        <a:pt x="0" y="22"/>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38" name="Freeform 14"/>
                <p:cNvSpPr>
                  <a:spLocks/>
                </p:cNvSpPr>
                <p:nvPr/>
              </p:nvSpPr>
              <p:spPr bwMode="auto">
                <a:xfrm>
                  <a:off x="3541" y="1851"/>
                  <a:ext cx="124" cy="137"/>
                </a:xfrm>
                <a:custGeom>
                  <a:avLst/>
                  <a:gdLst/>
                  <a:ahLst/>
                  <a:cxnLst>
                    <a:cxn ang="0">
                      <a:pos x="60" y="2"/>
                    </a:cxn>
                    <a:cxn ang="0">
                      <a:pos x="102" y="0"/>
                    </a:cxn>
                    <a:cxn ang="0">
                      <a:pos x="109" y="16"/>
                    </a:cxn>
                    <a:cxn ang="0">
                      <a:pos x="98" y="27"/>
                    </a:cxn>
                    <a:cxn ang="0">
                      <a:pos x="95" y="35"/>
                    </a:cxn>
                    <a:cxn ang="0">
                      <a:pos x="86" y="45"/>
                    </a:cxn>
                    <a:cxn ang="0">
                      <a:pos x="76" y="48"/>
                    </a:cxn>
                    <a:cxn ang="0">
                      <a:pos x="66" y="42"/>
                    </a:cxn>
                    <a:cxn ang="0">
                      <a:pos x="54" y="27"/>
                    </a:cxn>
                    <a:cxn ang="0">
                      <a:pos x="39" y="27"/>
                    </a:cxn>
                    <a:cxn ang="0">
                      <a:pos x="38" y="48"/>
                    </a:cxn>
                    <a:cxn ang="0">
                      <a:pos x="39" y="60"/>
                    </a:cxn>
                    <a:cxn ang="0">
                      <a:pos x="54" y="52"/>
                    </a:cxn>
                    <a:cxn ang="0">
                      <a:pos x="64" y="56"/>
                    </a:cxn>
                    <a:cxn ang="0">
                      <a:pos x="61" y="69"/>
                    </a:cxn>
                    <a:cxn ang="0">
                      <a:pos x="60" y="77"/>
                    </a:cxn>
                    <a:cxn ang="0">
                      <a:pos x="61" y="90"/>
                    </a:cxn>
                    <a:cxn ang="0">
                      <a:pos x="69" y="96"/>
                    </a:cxn>
                    <a:cxn ang="0">
                      <a:pos x="66" y="111"/>
                    </a:cxn>
                    <a:cxn ang="0">
                      <a:pos x="61" y="127"/>
                    </a:cxn>
                    <a:cxn ang="0">
                      <a:pos x="51" y="131"/>
                    </a:cxn>
                    <a:cxn ang="0">
                      <a:pos x="46" y="123"/>
                    </a:cxn>
                    <a:cxn ang="0">
                      <a:pos x="41" y="104"/>
                    </a:cxn>
                    <a:cxn ang="0">
                      <a:pos x="41" y="85"/>
                    </a:cxn>
                    <a:cxn ang="0">
                      <a:pos x="26" y="85"/>
                    </a:cxn>
                    <a:cxn ang="0">
                      <a:pos x="17" y="87"/>
                    </a:cxn>
                    <a:cxn ang="0">
                      <a:pos x="29" y="96"/>
                    </a:cxn>
                    <a:cxn ang="0">
                      <a:pos x="35" y="108"/>
                    </a:cxn>
                    <a:cxn ang="0">
                      <a:pos x="30" y="125"/>
                    </a:cxn>
                    <a:cxn ang="0">
                      <a:pos x="21" y="136"/>
                    </a:cxn>
                    <a:cxn ang="0">
                      <a:pos x="21" y="123"/>
                    </a:cxn>
                    <a:cxn ang="0">
                      <a:pos x="15" y="108"/>
                    </a:cxn>
                    <a:cxn ang="0">
                      <a:pos x="7" y="96"/>
                    </a:cxn>
                    <a:cxn ang="0">
                      <a:pos x="1" y="81"/>
                    </a:cxn>
                    <a:cxn ang="0">
                      <a:pos x="12" y="64"/>
                    </a:cxn>
                    <a:cxn ang="0">
                      <a:pos x="17" y="43"/>
                    </a:cxn>
                    <a:cxn ang="0">
                      <a:pos x="18" y="29"/>
                    </a:cxn>
                    <a:cxn ang="0">
                      <a:pos x="17" y="16"/>
                    </a:cxn>
                  </a:cxnLst>
                  <a:rect l="0" t="0" r="r" b="b"/>
                  <a:pathLst>
                    <a:path w="124" h="137">
                      <a:moveTo>
                        <a:pt x="30" y="0"/>
                      </a:moveTo>
                      <a:lnTo>
                        <a:pt x="60" y="2"/>
                      </a:lnTo>
                      <a:lnTo>
                        <a:pt x="87" y="2"/>
                      </a:lnTo>
                      <a:lnTo>
                        <a:pt x="102" y="0"/>
                      </a:lnTo>
                      <a:lnTo>
                        <a:pt x="123" y="12"/>
                      </a:lnTo>
                      <a:lnTo>
                        <a:pt x="109" y="16"/>
                      </a:lnTo>
                      <a:lnTo>
                        <a:pt x="102" y="23"/>
                      </a:lnTo>
                      <a:lnTo>
                        <a:pt x="98" y="27"/>
                      </a:lnTo>
                      <a:lnTo>
                        <a:pt x="95" y="31"/>
                      </a:lnTo>
                      <a:lnTo>
                        <a:pt x="95" y="35"/>
                      </a:lnTo>
                      <a:lnTo>
                        <a:pt x="95" y="42"/>
                      </a:lnTo>
                      <a:lnTo>
                        <a:pt x="86" y="45"/>
                      </a:lnTo>
                      <a:lnTo>
                        <a:pt x="78" y="45"/>
                      </a:lnTo>
                      <a:lnTo>
                        <a:pt x="76" y="48"/>
                      </a:lnTo>
                      <a:lnTo>
                        <a:pt x="69" y="48"/>
                      </a:lnTo>
                      <a:lnTo>
                        <a:pt x="66" y="42"/>
                      </a:lnTo>
                      <a:lnTo>
                        <a:pt x="60" y="33"/>
                      </a:lnTo>
                      <a:lnTo>
                        <a:pt x="54" y="27"/>
                      </a:lnTo>
                      <a:lnTo>
                        <a:pt x="42" y="27"/>
                      </a:lnTo>
                      <a:lnTo>
                        <a:pt x="39" y="27"/>
                      </a:lnTo>
                      <a:lnTo>
                        <a:pt x="36" y="37"/>
                      </a:lnTo>
                      <a:lnTo>
                        <a:pt x="38" y="48"/>
                      </a:lnTo>
                      <a:lnTo>
                        <a:pt x="38" y="54"/>
                      </a:lnTo>
                      <a:lnTo>
                        <a:pt x="39" y="60"/>
                      </a:lnTo>
                      <a:lnTo>
                        <a:pt x="45" y="58"/>
                      </a:lnTo>
                      <a:lnTo>
                        <a:pt x="54" y="52"/>
                      </a:lnTo>
                      <a:lnTo>
                        <a:pt x="60" y="52"/>
                      </a:lnTo>
                      <a:lnTo>
                        <a:pt x="64" y="56"/>
                      </a:lnTo>
                      <a:lnTo>
                        <a:pt x="64" y="60"/>
                      </a:lnTo>
                      <a:lnTo>
                        <a:pt x="61" y="69"/>
                      </a:lnTo>
                      <a:lnTo>
                        <a:pt x="60" y="72"/>
                      </a:lnTo>
                      <a:lnTo>
                        <a:pt x="60" y="77"/>
                      </a:lnTo>
                      <a:lnTo>
                        <a:pt x="58" y="83"/>
                      </a:lnTo>
                      <a:lnTo>
                        <a:pt x="61" y="90"/>
                      </a:lnTo>
                      <a:lnTo>
                        <a:pt x="67" y="98"/>
                      </a:lnTo>
                      <a:lnTo>
                        <a:pt x="69" y="96"/>
                      </a:lnTo>
                      <a:lnTo>
                        <a:pt x="69" y="104"/>
                      </a:lnTo>
                      <a:lnTo>
                        <a:pt x="66" y="111"/>
                      </a:lnTo>
                      <a:lnTo>
                        <a:pt x="63" y="117"/>
                      </a:lnTo>
                      <a:lnTo>
                        <a:pt x="61" y="127"/>
                      </a:lnTo>
                      <a:lnTo>
                        <a:pt x="55" y="131"/>
                      </a:lnTo>
                      <a:lnTo>
                        <a:pt x="51" y="131"/>
                      </a:lnTo>
                      <a:lnTo>
                        <a:pt x="46" y="131"/>
                      </a:lnTo>
                      <a:lnTo>
                        <a:pt x="46" y="123"/>
                      </a:lnTo>
                      <a:lnTo>
                        <a:pt x="45" y="108"/>
                      </a:lnTo>
                      <a:lnTo>
                        <a:pt x="41" y="104"/>
                      </a:lnTo>
                      <a:lnTo>
                        <a:pt x="39" y="98"/>
                      </a:lnTo>
                      <a:lnTo>
                        <a:pt x="41" y="85"/>
                      </a:lnTo>
                      <a:lnTo>
                        <a:pt x="36" y="81"/>
                      </a:lnTo>
                      <a:lnTo>
                        <a:pt x="26" y="85"/>
                      </a:lnTo>
                      <a:lnTo>
                        <a:pt x="21" y="81"/>
                      </a:lnTo>
                      <a:lnTo>
                        <a:pt x="17" y="87"/>
                      </a:lnTo>
                      <a:lnTo>
                        <a:pt x="21" y="92"/>
                      </a:lnTo>
                      <a:lnTo>
                        <a:pt x="29" y="96"/>
                      </a:lnTo>
                      <a:lnTo>
                        <a:pt x="30" y="100"/>
                      </a:lnTo>
                      <a:lnTo>
                        <a:pt x="35" y="108"/>
                      </a:lnTo>
                      <a:lnTo>
                        <a:pt x="35" y="114"/>
                      </a:lnTo>
                      <a:lnTo>
                        <a:pt x="30" y="125"/>
                      </a:lnTo>
                      <a:lnTo>
                        <a:pt x="24" y="133"/>
                      </a:lnTo>
                      <a:lnTo>
                        <a:pt x="21" y="136"/>
                      </a:lnTo>
                      <a:lnTo>
                        <a:pt x="21" y="129"/>
                      </a:lnTo>
                      <a:lnTo>
                        <a:pt x="21" y="123"/>
                      </a:lnTo>
                      <a:lnTo>
                        <a:pt x="23" y="114"/>
                      </a:lnTo>
                      <a:lnTo>
                        <a:pt x="15" y="108"/>
                      </a:lnTo>
                      <a:lnTo>
                        <a:pt x="9" y="102"/>
                      </a:lnTo>
                      <a:lnTo>
                        <a:pt x="7" y="96"/>
                      </a:lnTo>
                      <a:lnTo>
                        <a:pt x="0" y="92"/>
                      </a:lnTo>
                      <a:lnTo>
                        <a:pt x="1" y="81"/>
                      </a:lnTo>
                      <a:lnTo>
                        <a:pt x="7" y="75"/>
                      </a:lnTo>
                      <a:lnTo>
                        <a:pt x="12" y="64"/>
                      </a:lnTo>
                      <a:lnTo>
                        <a:pt x="15" y="54"/>
                      </a:lnTo>
                      <a:lnTo>
                        <a:pt x="17" y="43"/>
                      </a:lnTo>
                      <a:lnTo>
                        <a:pt x="15" y="33"/>
                      </a:lnTo>
                      <a:lnTo>
                        <a:pt x="18" y="29"/>
                      </a:lnTo>
                      <a:lnTo>
                        <a:pt x="21" y="24"/>
                      </a:lnTo>
                      <a:lnTo>
                        <a:pt x="17" y="16"/>
                      </a:lnTo>
                      <a:lnTo>
                        <a:pt x="3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39" name="Freeform 15"/>
                <p:cNvSpPr>
                  <a:spLocks/>
                </p:cNvSpPr>
                <p:nvPr/>
              </p:nvSpPr>
              <p:spPr bwMode="auto">
                <a:xfrm>
                  <a:off x="3412" y="1790"/>
                  <a:ext cx="137" cy="188"/>
                </a:xfrm>
                <a:custGeom>
                  <a:avLst/>
                  <a:gdLst/>
                  <a:ahLst/>
                  <a:cxnLst>
                    <a:cxn ang="0">
                      <a:pos x="0" y="62"/>
                    </a:cxn>
                    <a:cxn ang="0">
                      <a:pos x="27" y="33"/>
                    </a:cxn>
                    <a:cxn ang="0">
                      <a:pos x="42" y="21"/>
                    </a:cxn>
                    <a:cxn ang="0">
                      <a:pos x="49" y="10"/>
                    </a:cxn>
                    <a:cxn ang="0">
                      <a:pos x="71" y="0"/>
                    </a:cxn>
                    <a:cxn ang="0">
                      <a:pos x="83" y="22"/>
                    </a:cxn>
                    <a:cxn ang="0">
                      <a:pos x="95" y="12"/>
                    </a:cxn>
                    <a:cxn ang="0">
                      <a:pos x="99" y="6"/>
                    </a:cxn>
                    <a:cxn ang="0">
                      <a:pos x="109" y="0"/>
                    </a:cxn>
                    <a:cxn ang="0">
                      <a:pos x="115" y="0"/>
                    </a:cxn>
                    <a:cxn ang="0">
                      <a:pos x="117" y="8"/>
                    </a:cxn>
                    <a:cxn ang="0">
                      <a:pos x="117" y="14"/>
                    </a:cxn>
                    <a:cxn ang="0">
                      <a:pos x="111" y="24"/>
                    </a:cxn>
                    <a:cxn ang="0">
                      <a:pos x="111" y="30"/>
                    </a:cxn>
                    <a:cxn ang="0">
                      <a:pos x="126" y="58"/>
                    </a:cxn>
                    <a:cxn ang="0">
                      <a:pos x="129" y="74"/>
                    </a:cxn>
                    <a:cxn ang="0">
                      <a:pos x="134" y="74"/>
                    </a:cxn>
                    <a:cxn ang="0">
                      <a:pos x="136" y="82"/>
                    </a:cxn>
                    <a:cxn ang="0">
                      <a:pos x="129" y="91"/>
                    </a:cxn>
                    <a:cxn ang="0">
                      <a:pos x="125" y="87"/>
                    </a:cxn>
                    <a:cxn ang="0">
                      <a:pos x="115" y="93"/>
                    </a:cxn>
                    <a:cxn ang="0">
                      <a:pos x="117" y="110"/>
                    </a:cxn>
                    <a:cxn ang="0">
                      <a:pos x="105" y="120"/>
                    </a:cxn>
                    <a:cxn ang="0">
                      <a:pos x="105" y="147"/>
                    </a:cxn>
                    <a:cxn ang="0">
                      <a:pos x="105" y="165"/>
                    </a:cxn>
                    <a:cxn ang="0">
                      <a:pos x="99" y="174"/>
                    </a:cxn>
                    <a:cxn ang="0">
                      <a:pos x="95" y="187"/>
                    </a:cxn>
                    <a:cxn ang="0">
                      <a:pos x="89" y="184"/>
                    </a:cxn>
                    <a:cxn ang="0">
                      <a:pos x="80" y="178"/>
                    </a:cxn>
                    <a:cxn ang="0">
                      <a:pos x="72" y="172"/>
                    </a:cxn>
                    <a:cxn ang="0">
                      <a:pos x="67" y="162"/>
                    </a:cxn>
                    <a:cxn ang="0">
                      <a:pos x="46" y="164"/>
                    </a:cxn>
                    <a:cxn ang="0">
                      <a:pos x="29" y="157"/>
                    </a:cxn>
                    <a:cxn ang="0">
                      <a:pos x="17" y="141"/>
                    </a:cxn>
                    <a:cxn ang="0">
                      <a:pos x="10" y="128"/>
                    </a:cxn>
                    <a:cxn ang="0">
                      <a:pos x="4" y="118"/>
                    </a:cxn>
                    <a:cxn ang="0">
                      <a:pos x="4" y="98"/>
                    </a:cxn>
                    <a:cxn ang="0">
                      <a:pos x="0" y="62"/>
                    </a:cxn>
                  </a:cxnLst>
                  <a:rect l="0" t="0" r="r" b="b"/>
                  <a:pathLst>
                    <a:path w="137" h="188">
                      <a:moveTo>
                        <a:pt x="0" y="62"/>
                      </a:moveTo>
                      <a:lnTo>
                        <a:pt x="27" y="33"/>
                      </a:lnTo>
                      <a:lnTo>
                        <a:pt x="42" y="21"/>
                      </a:lnTo>
                      <a:lnTo>
                        <a:pt x="49" y="10"/>
                      </a:lnTo>
                      <a:lnTo>
                        <a:pt x="71" y="0"/>
                      </a:lnTo>
                      <a:lnTo>
                        <a:pt x="83" y="22"/>
                      </a:lnTo>
                      <a:lnTo>
                        <a:pt x="95" y="12"/>
                      </a:lnTo>
                      <a:lnTo>
                        <a:pt x="99" y="6"/>
                      </a:lnTo>
                      <a:lnTo>
                        <a:pt x="109" y="0"/>
                      </a:lnTo>
                      <a:lnTo>
                        <a:pt x="115" y="0"/>
                      </a:lnTo>
                      <a:lnTo>
                        <a:pt x="117" y="8"/>
                      </a:lnTo>
                      <a:lnTo>
                        <a:pt x="117" y="14"/>
                      </a:lnTo>
                      <a:lnTo>
                        <a:pt x="111" y="24"/>
                      </a:lnTo>
                      <a:lnTo>
                        <a:pt x="111" y="30"/>
                      </a:lnTo>
                      <a:lnTo>
                        <a:pt x="126" y="58"/>
                      </a:lnTo>
                      <a:lnTo>
                        <a:pt x="129" y="74"/>
                      </a:lnTo>
                      <a:lnTo>
                        <a:pt x="134" y="74"/>
                      </a:lnTo>
                      <a:lnTo>
                        <a:pt x="136" y="82"/>
                      </a:lnTo>
                      <a:lnTo>
                        <a:pt x="129" y="91"/>
                      </a:lnTo>
                      <a:lnTo>
                        <a:pt x="125" y="87"/>
                      </a:lnTo>
                      <a:lnTo>
                        <a:pt x="115" y="93"/>
                      </a:lnTo>
                      <a:lnTo>
                        <a:pt x="117" y="110"/>
                      </a:lnTo>
                      <a:lnTo>
                        <a:pt x="105" y="120"/>
                      </a:lnTo>
                      <a:lnTo>
                        <a:pt x="105" y="147"/>
                      </a:lnTo>
                      <a:lnTo>
                        <a:pt x="105" y="165"/>
                      </a:lnTo>
                      <a:lnTo>
                        <a:pt x="99" y="174"/>
                      </a:lnTo>
                      <a:lnTo>
                        <a:pt x="95" y="187"/>
                      </a:lnTo>
                      <a:lnTo>
                        <a:pt x="89" y="184"/>
                      </a:lnTo>
                      <a:lnTo>
                        <a:pt x="80" y="178"/>
                      </a:lnTo>
                      <a:lnTo>
                        <a:pt x="72" y="172"/>
                      </a:lnTo>
                      <a:lnTo>
                        <a:pt x="67" y="162"/>
                      </a:lnTo>
                      <a:lnTo>
                        <a:pt x="46" y="164"/>
                      </a:lnTo>
                      <a:lnTo>
                        <a:pt x="29" y="157"/>
                      </a:lnTo>
                      <a:lnTo>
                        <a:pt x="17" y="141"/>
                      </a:lnTo>
                      <a:lnTo>
                        <a:pt x="10" y="128"/>
                      </a:lnTo>
                      <a:lnTo>
                        <a:pt x="4" y="118"/>
                      </a:lnTo>
                      <a:lnTo>
                        <a:pt x="4" y="98"/>
                      </a:lnTo>
                      <a:lnTo>
                        <a:pt x="0" y="62"/>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0" name="Freeform 16"/>
                <p:cNvSpPr>
                  <a:spLocks/>
                </p:cNvSpPr>
                <p:nvPr/>
              </p:nvSpPr>
              <p:spPr bwMode="auto">
                <a:xfrm>
                  <a:off x="3701" y="1897"/>
                  <a:ext cx="261" cy="177"/>
                </a:xfrm>
                <a:custGeom>
                  <a:avLst/>
                  <a:gdLst/>
                  <a:ahLst/>
                  <a:cxnLst>
                    <a:cxn ang="0">
                      <a:pos x="23" y="2"/>
                    </a:cxn>
                    <a:cxn ang="0">
                      <a:pos x="50" y="29"/>
                    </a:cxn>
                    <a:cxn ang="0">
                      <a:pos x="55" y="42"/>
                    </a:cxn>
                    <a:cxn ang="0">
                      <a:pos x="71" y="35"/>
                    </a:cxn>
                    <a:cxn ang="0">
                      <a:pos x="80" y="39"/>
                    </a:cxn>
                    <a:cxn ang="0">
                      <a:pos x="90" y="29"/>
                    </a:cxn>
                    <a:cxn ang="0">
                      <a:pos x="104" y="23"/>
                    </a:cxn>
                    <a:cxn ang="0">
                      <a:pos x="138" y="35"/>
                    </a:cxn>
                    <a:cxn ang="0">
                      <a:pos x="158" y="50"/>
                    </a:cxn>
                    <a:cxn ang="0">
                      <a:pos x="175" y="60"/>
                    </a:cxn>
                    <a:cxn ang="0">
                      <a:pos x="203" y="83"/>
                    </a:cxn>
                    <a:cxn ang="0">
                      <a:pos x="206" y="96"/>
                    </a:cxn>
                    <a:cxn ang="0">
                      <a:pos x="218" y="106"/>
                    </a:cxn>
                    <a:cxn ang="0">
                      <a:pos x="229" y="111"/>
                    </a:cxn>
                    <a:cxn ang="0">
                      <a:pos x="241" y="132"/>
                    </a:cxn>
                    <a:cxn ang="0">
                      <a:pos x="249" y="144"/>
                    </a:cxn>
                    <a:cxn ang="0">
                      <a:pos x="251" y="176"/>
                    </a:cxn>
                    <a:cxn ang="0">
                      <a:pos x="239" y="176"/>
                    </a:cxn>
                    <a:cxn ang="0">
                      <a:pos x="232" y="169"/>
                    </a:cxn>
                    <a:cxn ang="0">
                      <a:pos x="206" y="138"/>
                    </a:cxn>
                    <a:cxn ang="0">
                      <a:pos x="179" y="138"/>
                    </a:cxn>
                    <a:cxn ang="0">
                      <a:pos x="170" y="148"/>
                    </a:cxn>
                    <a:cxn ang="0">
                      <a:pos x="163" y="154"/>
                    </a:cxn>
                    <a:cxn ang="0">
                      <a:pos x="147" y="163"/>
                    </a:cxn>
                    <a:cxn ang="0">
                      <a:pos x="132" y="159"/>
                    </a:cxn>
                    <a:cxn ang="0">
                      <a:pos x="119" y="159"/>
                    </a:cxn>
                    <a:cxn ang="0">
                      <a:pos x="103" y="119"/>
                    </a:cxn>
                    <a:cxn ang="0">
                      <a:pos x="84" y="83"/>
                    </a:cxn>
                    <a:cxn ang="0">
                      <a:pos x="61" y="71"/>
                    </a:cxn>
                    <a:cxn ang="0">
                      <a:pos x="39" y="69"/>
                    </a:cxn>
                    <a:cxn ang="0">
                      <a:pos x="17" y="56"/>
                    </a:cxn>
                    <a:cxn ang="0">
                      <a:pos x="18" y="18"/>
                    </a:cxn>
                  </a:cxnLst>
                  <a:rect l="0" t="0" r="r" b="b"/>
                  <a:pathLst>
                    <a:path w="261" h="177">
                      <a:moveTo>
                        <a:pt x="0" y="0"/>
                      </a:moveTo>
                      <a:lnTo>
                        <a:pt x="23" y="2"/>
                      </a:lnTo>
                      <a:lnTo>
                        <a:pt x="42" y="4"/>
                      </a:lnTo>
                      <a:lnTo>
                        <a:pt x="50" y="29"/>
                      </a:lnTo>
                      <a:lnTo>
                        <a:pt x="52" y="37"/>
                      </a:lnTo>
                      <a:lnTo>
                        <a:pt x="55" y="42"/>
                      </a:lnTo>
                      <a:lnTo>
                        <a:pt x="61" y="35"/>
                      </a:lnTo>
                      <a:lnTo>
                        <a:pt x="71" y="35"/>
                      </a:lnTo>
                      <a:lnTo>
                        <a:pt x="77" y="42"/>
                      </a:lnTo>
                      <a:lnTo>
                        <a:pt x="80" y="39"/>
                      </a:lnTo>
                      <a:lnTo>
                        <a:pt x="89" y="29"/>
                      </a:lnTo>
                      <a:lnTo>
                        <a:pt x="90" y="29"/>
                      </a:lnTo>
                      <a:lnTo>
                        <a:pt x="98" y="23"/>
                      </a:lnTo>
                      <a:lnTo>
                        <a:pt x="104" y="23"/>
                      </a:lnTo>
                      <a:lnTo>
                        <a:pt x="128" y="35"/>
                      </a:lnTo>
                      <a:lnTo>
                        <a:pt x="138" y="35"/>
                      </a:lnTo>
                      <a:lnTo>
                        <a:pt x="149" y="45"/>
                      </a:lnTo>
                      <a:lnTo>
                        <a:pt x="158" y="50"/>
                      </a:lnTo>
                      <a:lnTo>
                        <a:pt x="167" y="58"/>
                      </a:lnTo>
                      <a:lnTo>
                        <a:pt x="175" y="60"/>
                      </a:lnTo>
                      <a:lnTo>
                        <a:pt x="194" y="69"/>
                      </a:lnTo>
                      <a:lnTo>
                        <a:pt x="203" y="83"/>
                      </a:lnTo>
                      <a:lnTo>
                        <a:pt x="207" y="92"/>
                      </a:lnTo>
                      <a:lnTo>
                        <a:pt x="206" y="96"/>
                      </a:lnTo>
                      <a:lnTo>
                        <a:pt x="213" y="104"/>
                      </a:lnTo>
                      <a:lnTo>
                        <a:pt x="218" y="106"/>
                      </a:lnTo>
                      <a:lnTo>
                        <a:pt x="221" y="109"/>
                      </a:lnTo>
                      <a:lnTo>
                        <a:pt x="229" y="111"/>
                      </a:lnTo>
                      <a:lnTo>
                        <a:pt x="241" y="123"/>
                      </a:lnTo>
                      <a:lnTo>
                        <a:pt x="241" y="132"/>
                      </a:lnTo>
                      <a:lnTo>
                        <a:pt x="248" y="140"/>
                      </a:lnTo>
                      <a:lnTo>
                        <a:pt x="249" y="144"/>
                      </a:lnTo>
                      <a:lnTo>
                        <a:pt x="260" y="161"/>
                      </a:lnTo>
                      <a:lnTo>
                        <a:pt x="251" y="176"/>
                      </a:lnTo>
                      <a:lnTo>
                        <a:pt x="248" y="176"/>
                      </a:lnTo>
                      <a:lnTo>
                        <a:pt x="239" y="176"/>
                      </a:lnTo>
                      <a:lnTo>
                        <a:pt x="236" y="169"/>
                      </a:lnTo>
                      <a:lnTo>
                        <a:pt x="232" y="169"/>
                      </a:lnTo>
                      <a:lnTo>
                        <a:pt x="227" y="171"/>
                      </a:lnTo>
                      <a:lnTo>
                        <a:pt x="206" y="138"/>
                      </a:lnTo>
                      <a:lnTo>
                        <a:pt x="192" y="140"/>
                      </a:lnTo>
                      <a:lnTo>
                        <a:pt x="179" y="138"/>
                      </a:lnTo>
                      <a:lnTo>
                        <a:pt x="175" y="142"/>
                      </a:lnTo>
                      <a:lnTo>
                        <a:pt x="170" y="148"/>
                      </a:lnTo>
                      <a:lnTo>
                        <a:pt x="169" y="144"/>
                      </a:lnTo>
                      <a:lnTo>
                        <a:pt x="163" y="154"/>
                      </a:lnTo>
                      <a:lnTo>
                        <a:pt x="155" y="169"/>
                      </a:lnTo>
                      <a:lnTo>
                        <a:pt x="147" y="163"/>
                      </a:lnTo>
                      <a:lnTo>
                        <a:pt x="138" y="159"/>
                      </a:lnTo>
                      <a:lnTo>
                        <a:pt x="132" y="159"/>
                      </a:lnTo>
                      <a:lnTo>
                        <a:pt x="124" y="154"/>
                      </a:lnTo>
                      <a:lnTo>
                        <a:pt x="119" y="159"/>
                      </a:lnTo>
                      <a:lnTo>
                        <a:pt x="113" y="138"/>
                      </a:lnTo>
                      <a:lnTo>
                        <a:pt x="103" y="119"/>
                      </a:lnTo>
                      <a:lnTo>
                        <a:pt x="93" y="96"/>
                      </a:lnTo>
                      <a:lnTo>
                        <a:pt x="84" y="83"/>
                      </a:lnTo>
                      <a:lnTo>
                        <a:pt x="77" y="71"/>
                      </a:lnTo>
                      <a:lnTo>
                        <a:pt x="61" y="71"/>
                      </a:lnTo>
                      <a:lnTo>
                        <a:pt x="46" y="77"/>
                      </a:lnTo>
                      <a:lnTo>
                        <a:pt x="39" y="69"/>
                      </a:lnTo>
                      <a:lnTo>
                        <a:pt x="24" y="63"/>
                      </a:lnTo>
                      <a:lnTo>
                        <a:pt x="17" y="56"/>
                      </a:lnTo>
                      <a:lnTo>
                        <a:pt x="17" y="31"/>
                      </a:lnTo>
                      <a:lnTo>
                        <a:pt x="18" y="18"/>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1" name="Freeform 17"/>
                <p:cNvSpPr>
                  <a:spLocks/>
                </p:cNvSpPr>
                <p:nvPr/>
              </p:nvSpPr>
              <p:spPr bwMode="auto">
                <a:xfrm>
                  <a:off x="3220" y="1772"/>
                  <a:ext cx="157" cy="234"/>
                </a:xfrm>
                <a:custGeom>
                  <a:avLst/>
                  <a:gdLst/>
                  <a:ahLst/>
                  <a:cxnLst>
                    <a:cxn ang="0">
                      <a:pos x="0" y="6"/>
                    </a:cxn>
                    <a:cxn ang="0">
                      <a:pos x="15" y="0"/>
                    </a:cxn>
                    <a:cxn ang="0">
                      <a:pos x="34" y="10"/>
                    </a:cxn>
                    <a:cxn ang="0">
                      <a:pos x="37" y="21"/>
                    </a:cxn>
                    <a:cxn ang="0">
                      <a:pos x="37" y="24"/>
                    </a:cxn>
                    <a:cxn ang="0">
                      <a:pos x="42" y="27"/>
                    </a:cxn>
                    <a:cxn ang="0">
                      <a:pos x="42" y="31"/>
                    </a:cxn>
                    <a:cxn ang="0">
                      <a:pos x="48" y="33"/>
                    </a:cxn>
                    <a:cxn ang="0">
                      <a:pos x="48" y="42"/>
                    </a:cxn>
                    <a:cxn ang="0">
                      <a:pos x="66" y="66"/>
                    </a:cxn>
                    <a:cxn ang="0">
                      <a:pos x="69" y="66"/>
                    </a:cxn>
                    <a:cxn ang="0">
                      <a:pos x="72" y="72"/>
                    </a:cxn>
                    <a:cxn ang="0">
                      <a:pos x="75" y="79"/>
                    </a:cxn>
                    <a:cxn ang="0">
                      <a:pos x="78" y="79"/>
                    </a:cxn>
                    <a:cxn ang="0">
                      <a:pos x="90" y="87"/>
                    </a:cxn>
                    <a:cxn ang="0">
                      <a:pos x="115" y="91"/>
                    </a:cxn>
                    <a:cxn ang="0">
                      <a:pos x="117" y="120"/>
                    </a:cxn>
                    <a:cxn ang="0">
                      <a:pos x="123" y="125"/>
                    </a:cxn>
                    <a:cxn ang="0">
                      <a:pos x="121" y="135"/>
                    </a:cxn>
                    <a:cxn ang="0">
                      <a:pos x="135" y="150"/>
                    </a:cxn>
                    <a:cxn ang="0">
                      <a:pos x="148" y="156"/>
                    </a:cxn>
                    <a:cxn ang="0">
                      <a:pos x="148" y="204"/>
                    </a:cxn>
                    <a:cxn ang="0">
                      <a:pos x="156" y="223"/>
                    </a:cxn>
                    <a:cxn ang="0">
                      <a:pos x="151" y="229"/>
                    </a:cxn>
                    <a:cxn ang="0">
                      <a:pos x="143" y="232"/>
                    </a:cxn>
                    <a:cxn ang="0">
                      <a:pos x="141" y="215"/>
                    </a:cxn>
                    <a:cxn ang="0">
                      <a:pos x="126" y="232"/>
                    </a:cxn>
                    <a:cxn ang="0">
                      <a:pos x="117" y="207"/>
                    </a:cxn>
                    <a:cxn ang="0">
                      <a:pos x="111" y="189"/>
                    </a:cxn>
                    <a:cxn ang="0">
                      <a:pos x="93" y="167"/>
                    </a:cxn>
                    <a:cxn ang="0">
                      <a:pos x="89" y="167"/>
                    </a:cxn>
                    <a:cxn ang="0">
                      <a:pos x="73" y="154"/>
                    </a:cxn>
                    <a:cxn ang="0">
                      <a:pos x="70" y="141"/>
                    </a:cxn>
                    <a:cxn ang="0">
                      <a:pos x="70" y="133"/>
                    </a:cxn>
                    <a:cxn ang="0">
                      <a:pos x="57" y="100"/>
                    </a:cxn>
                    <a:cxn ang="0">
                      <a:pos x="51" y="79"/>
                    </a:cxn>
                    <a:cxn ang="0">
                      <a:pos x="36" y="60"/>
                    </a:cxn>
                    <a:cxn ang="0">
                      <a:pos x="14" y="31"/>
                    </a:cxn>
                    <a:cxn ang="0">
                      <a:pos x="0" y="6"/>
                    </a:cxn>
                  </a:cxnLst>
                  <a:rect l="0" t="0" r="r" b="b"/>
                  <a:pathLst>
                    <a:path w="157" h="233">
                      <a:moveTo>
                        <a:pt x="0" y="6"/>
                      </a:moveTo>
                      <a:lnTo>
                        <a:pt x="15" y="0"/>
                      </a:lnTo>
                      <a:lnTo>
                        <a:pt x="34" y="10"/>
                      </a:lnTo>
                      <a:lnTo>
                        <a:pt x="37" y="21"/>
                      </a:lnTo>
                      <a:lnTo>
                        <a:pt x="37" y="24"/>
                      </a:lnTo>
                      <a:lnTo>
                        <a:pt x="42" y="27"/>
                      </a:lnTo>
                      <a:lnTo>
                        <a:pt x="42" y="31"/>
                      </a:lnTo>
                      <a:lnTo>
                        <a:pt x="48" y="33"/>
                      </a:lnTo>
                      <a:lnTo>
                        <a:pt x="48" y="42"/>
                      </a:lnTo>
                      <a:lnTo>
                        <a:pt x="66" y="66"/>
                      </a:lnTo>
                      <a:lnTo>
                        <a:pt x="69" y="66"/>
                      </a:lnTo>
                      <a:lnTo>
                        <a:pt x="72" y="72"/>
                      </a:lnTo>
                      <a:lnTo>
                        <a:pt x="75" y="79"/>
                      </a:lnTo>
                      <a:lnTo>
                        <a:pt x="78" y="79"/>
                      </a:lnTo>
                      <a:lnTo>
                        <a:pt x="90" y="87"/>
                      </a:lnTo>
                      <a:lnTo>
                        <a:pt x="115" y="91"/>
                      </a:lnTo>
                      <a:lnTo>
                        <a:pt x="117" y="120"/>
                      </a:lnTo>
                      <a:lnTo>
                        <a:pt x="123" y="125"/>
                      </a:lnTo>
                      <a:lnTo>
                        <a:pt x="121" y="135"/>
                      </a:lnTo>
                      <a:lnTo>
                        <a:pt x="135" y="150"/>
                      </a:lnTo>
                      <a:lnTo>
                        <a:pt x="148" y="156"/>
                      </a:lnTo>
                      <a:lnTo>
                        <a:pt x="148" y="204"/>
                      </a:lnTo>
                      <a:lnTo>
                        <a:pt x="156" y="223"/>
                      </a:lnTo>
                      <a:lnTo>
                        <a:pt x="151" y="229"/>
                      </a:lnTo>
                      <a:lnTo>
                        <a:pt x="143" y="232"/>
                      </a:lnTo>
                      <a:lnTo>
                        <a:pt x="141" y="215"/>
                      </a:lnTo>
                      <a:lnTo>
                        <a:pt x="126" y="232"/>
                      </a:lnTo>
                      <a:lnTo>
                        <a:pt x="117" y="207"/>
                      </a:lnTo>
                      <a:lnTo>
                        <a:pt x="111" y="189"/>
                      </a:lnTo>
                      <a:lnTo>
                        <a:pt x="93" y="167"/>
                      </a:lnTo>
                      <a:lnTo>
                        <a:pt x="89" y="167"/>
                      </a:lnTo>
                      <a:lnTo>
                        <a:pt x="73" y="154"/>
                      </a:lnTo>
                      <a:lnTo>
                        <a:pt x="70" y="141"/>
                      </a:lnTo>
                      <a:lnTo>
                        <a:pt x="70" y="133"/>
                      </a:lnTo>
                      <a:lnTo>
                        <a:pt x="57" y="100"/>
                      </a:lnTo>
                      <a:lnTo>
                        <a:pt x="51" y="79"/>
                      </a:lnTo>
                      <a:lnTo>
                        <a:pt x="36" y="60"/>
                      </a:lnTo>
                      <a:lnTo>
                        <a:pt x="14" y="31"/>
                      </a:lnTo>
                      <a:lnTo>
                        <a:pt x="0" y="6"/>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2" name="Freeform 18"/>
                <p:cNvSpPr>
                  <a:spLocks/>
                </p:cNvSpPr>
                <p:nvPr/>
              </p:nvSpPr>
              <p:spPr bwMode="auto">
                <a:xfrm>
                  <a:off x="3498" y="1522"/>
                  <a:ext cx="154" cy="255"/>
                </a:xfrm>
                <a:custGeom>
                  <a:avLst/>
                  <a:gdLst/>
                  <a:ahLst/>
                  <a:cxnLst>
                    <a:cxn ang="0">
                      <a:pos x="10" y="0"/>
                    </a:cxn>
                    <a:cxn ang="0">
                      <a:pos x="23" y="0"/>
                    </a:cxn>
                    <a:cxn ang="0">
                      <a:pos x="38" y="27"/>
                    </a:cxn>
                    <a:cxn ang="0">
                      <a:pos x="35" y="52"/>
                    </a:cxn>
                    <a:cxn ang="0">
                      <a:pos x="44" y="60"/>
                    </a:cxn>
                    <a:cxn ang="0">
                      <a:pos x="48" y="77"/>
                    </a:cxn>
                    <a:cxn ang="0">
                      <a:pos x="58" y="85"/>
                    </a:cxn>
                    <a:cxn ang="0">
                      <a:pos x="70" y="87"/>
                    </a:cxn>
                    <a:cxn ang="0">
                      <a:pos x="88" y="100"/>
                    </a:cxn>
                    <a:cxn ang="0">
                      <a:pos x="99" y="114"/>
                    </a:cxn>
                    <a:cxn ang="0">
                      <a:pos x="102" y="114"/>
                    </a:cxn>
                    <a:cxn ang="0">
                      <a:pos x="117" y="127"/>
                    </a:cxn>
                    <a:cxn ang="0">
                      <a:pos x="117" y="159"/>
                    </a:cxn>
                    <a:cxn ang="0">
                      <a:pos x="122" y="173"/>
                    </a:cxn>
                    <a:cxn ang="0">
                      <a:pos x="126" y="181"/>
                    </a:cxn>
                    <a:cxn ang="0">
                      <a:pos x="132" y="190"/>
                    </a:cxn>
                    <a:cxn ang="0">
                      <a:pos x="138" y="201"/>
                    </a:cxn>
                    <a:cxn ang="0">
                      <a:pos x="141" y="213"/>
                    </a:cxn>
                    <a:cxn ang="0">
                      <a:pos x="153" y="223"/>
                    </a:cxn>
                    <a:cxn ang="0">
                      <a:pos x="151" y="236"/>
                    </a:cxn>
                    <a:cxn ang="0">
                      <a:pos x="139" y="238"/>
                    </a:cxn>
                    <a:cxn ang="0">
                      <a:pos x="135" y="228"/>
                    </a:cxn>
                    <a:cxn ang="0">
                      <a:pos x="126" y="228"/>
                    </a:cxn>
                    <a:cxn ang="0">
                      <a:pos x="126" y="255"/>
                    </a:cxn>
                    <a:cxn ang="0">
                      <a:pos x="119" y="255"/>
                    </a:cxn>
                    <a:cxn ang="0">
                      <a:pos x="110" y="242"/>
                    </a:cxn>
                    <a:cxn ang="0">
                      <a:pos x="104" y="236"/>
                    </a:cxn>
                    <a:cxn ang="0">
                      <a:pos x="104" y="221"/>
                    </a:cxn>
                    <a:cxn ang="0">
                      <a:pos x="91" y="221"/>
                    </a:cxn>
                    <a:cxn ang="0">
                      <a:pos x="87" y="236"/>
                    </a:cxn>
                    <a:cxn ang="0">
                      <a:pos x="82" y="221"/>
                    </a:cxn>
                    <a:cxn ang="0">
                      <a:pos x="81" y="207"/>
                    </a:cxn>
                    <a:cxn ang="0">
                      <a:pos x="96" y="201"/>
                    </a:cxn>
                    <a:cxn ang="0">
                      <a:pos x="105" y="204"/>
                    </a:cxn>
                    <a:cxn ang="0">
                      <a:pos x="107" y="180"/>
                    </a:cxn>
                    <a:cxn ang="0">
                      <a:pos x="98" y="171"/>
                    </a:cxn>
                    <a:cxn ang="0">
                      <a:pos x="93" y="150"/>
                    </a:cxn>
                    <a:cxn ang="0">
                      <a:pos x="88" y="125"/>
                    </a:cxn>
                    <a:cxn ang="0">
                      <a:pos x="72" y="117"/>
                    </a:cxn>
                    <a:cxn ang="0">
                      <a:pos x="64" y="106"/>
                    </a:cxn>
                    <a:cxn ang="0">
                      <a:pos x="51" y="100"/>
                    </a:cxn>
                    <a:cxn ang="0">
                      <a:pos x="58" y="123"/>
                    </a:cxn>
                    <a:cxn ang="0">
                      <a:pos x="44" y="133"/>
                    </a:cxn>
                    <a:cxn ang="0">
                      <a:pos x="35" y="108"/>
                    </a:cxn>
                    <a:cxn ang="0">
                      <a:pos x="27" y="102"/>
                    </a:cxn>
                    <a:cxn ang="0">
                      <a:pos x="27" y="87"/>
                    </a:cxn>
                    <a:cxn ang="0">
                      <a:pos x="18" y="71"/>
                    </a:cxn>
                    <a:cxn ang="0">
                      <a:pos x="6" y="60"/>
                    </a:cxn>
                    <a:cxn ang="0">
                      <a:pos x="0" y="50"/>
                    </a:cxn>
                    <a:cxn ang="0">
                      <a:pos x="3" y="42"/>
                    </a:cxn>
                    <a:cxn ang="0">
                      <a:pos x="12" y="45"/>
                    </a:cxn>
                    <a:cxn ang="0">
                      <a:pos x="15" y="35"/>
                    </a:cxn>
                    <a:cxn ang="0">
                      <a:pos x="12" y="21"/>
                    </a:cxn>
                    <a:cxn ang="0">
                      <a:pos x="10" y="0"/>
                    </a:cxn>
                  </a:cxnLst>
                  <a:rect l="0" t="0" r="r" b="b"/>
                  <a:pathLst>
                    <a:path w="154" h="256">
                      <a:moveTo>
                        <a:pt x="10" y="0"/>
                      </a:moveTo>
                      <a:lnTo>
                        <a:pt x="23" y="0"/>
                      </a:lnTo>
                      <a:lnTo>
                        <a:pt x="38" y="27"/>
                      </a:lnTo>
                      <a:lnTo>
                        <a:pt x="35" y="52"/>
                      </a:lnTo>
                      <a:lnTo>
                        <a:pt x="44" y="60"/>
                      </a:lnTo>
                      <a:lnTo>
                        <a:pt x="48" y="77"/>
                      </a:lnTo>
                      <a:lnTo>
                        <a:pt x="58" y="85"/>
                      </a:lnTo>
                      <a:lnTo>
                        <a:pt x="70" y="87"/>
                      </a:lnTo>
                      <a:lnTo>
                        <a:pt x="88" y="100"/>
                      </a:lnTo>
                      <a:lnTo>
                        <a:pt x="99" y="114"/>
                      </a:lnTo>
                      <a:lnTo>
                        <a:pt x="102" y="114"/>
                      </a:lnTo>
                      <a:lnTo>
                        <a:pt x="117" y="127"/>
                      </a:lnTo>
                      <a:lnTo>
                        <a:pt x="117" y="159"/>
                      </a:lnTo>
                      <a:lnTo>
                        <a:pt x="122" y="173"/>
                      </a:lnTo>
                      <a:lnTo>
                        <a:pt x="126" y="181"/>
                      </a:lnTo>
                      <a:lnTo>
                        <a:pt x="132" y="190"/>
                      </a:lnTo>
                      <a:lnTo>
                        <a:pt x="138" y="201"/>
                      </a:lnTo>
                      <a:lnTo>
                        <a:pt x="141" y="213"/>
                      </a:lnTo>
                      <a:lnTo>
                        <a:pt x="153" y="223"/>
                      </a:lnTo>
                      <a:lnTo>
                        <a:pt x="151" y="236"/>
                      </a:lnTo>
                      <a:lnTo>
                        <a:pt x="139" y="238"/>
                      </a:lnTo>
                      <a:lnTo>
                        <a:pt x="135" y="228"/>
                      </a:lnTo>
                      <a:lnTo>
                        <a:pt x="126" y="228"/>
                      </a:lnTo>
                      <a:lnTo>
                        <a:pt x="126" y="255"/>
                      </a:lnTo>
                      <a:lnTo>
                        <a:pt x="119" y="255"/>
                      </a:lnTo>
                      <a:lnTo>
                        <a:pt x="110" y="242"/>
                      </a:lnTo>
                      <a:lnTo>
                        <a:pt x="104" y="236"/>
                      </a:lnTo>
                      <a:lnTo>
                        <a:pt x="104" y="221"/>
                      </a:lnTo>
                      <a:lnTo>
                        <a:pt x="91" y="221"/>
                      </a:lnTo>
                      <a:lnTo>
                        <a:pt x="87" y="236"/>
                      </a:lnTo>
                      <a:lnTo>
                        <a:pt x="82" y="221"/>
                      </a:lnTo>
                      <a:lnTo>
                        <a:pt x="81" y="207"/>
                      </a:lnTo>
                      <a:lnTo>
                        <a:pt x="96" y="201"/>
                      </a:lnTo>
                      <a:lnTo>
                        <a:pt x="105" y="204"/>
                      </a:lnTo>
                      <a:lnTo>
                        <a:pt x="107" y="180"/>
                      </a:lnTo>
                      <a:lnTo>
                        <a:pt x="98" y="171"/>
                      </a:lnTo>
                      <a:lnTo>
                        <a:pt x="93" y="150"/>
                      </a:lnTo>
                      <a:lnTo>
                        <a:pt x="88" y="125"/>
                      </a:lnTo>
                      <a:lnTo>
                        <a:pt x="72" y="117"/>
                      </a:lnTo>
                      <a:lnTo>
                        <a:pt x="64" y="106"/>
                      </a:lnTo>
                      <a:lnTo>
                        <a:pt x="51" y="100"/>
                      </a:lnTo>
                      <a:lnTo>
                        <a:pt x="58" y="123"/>
                      </a:lnTo>
                      <a:lnTo>
                        <a:pt x="44" y="133"/>
                      </a:lnTo>
                      <a:lnTo>
                        <a:pt x="35" y="108"/>
                      </a:lnTo>
                      <a:lnTo>
                        <a:pt x="27" y="102"/>
                      </a:lnTo>
                      <a:lnTo>
                        <a:pt x="27" y="87"/>
                      </a:lnTo>
                      <a:lnTo>
                        <a:pt x="18" y="71"/>
                      </a:lnTo>
                      <a:lnTo>
                        <a:pt x="6" y="60"/>
                      </a:lnTo>
                      <a:lnTo>
                        <a:pt x="0" y="50"/>
                      </a:lnTo>
                      <a:lnTo>
                        <a:pt x="3" y="42"/>
                      </a:lnTo>
                      <a:lnTo>
                        <a:pt x="12" y="45"/>
                      </a:lnTo>
                      <a:lnTo>
                        <a:pt x="15" y="35"/>
                      </a:lnTo>
                      <a:lnTo>
                        <a:pt x="12" y="21"/>
                      </a:lnTo>
                      <a:lnTo>
                        <a:pt x="1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3" name="Freeform 19"/>
                <p:cNvSpPr>
                  <a:spLocks/>
                </p:cNvSpPr>
                <p:nvPr/>
              </p:nvSpPr>
              <p:spPr bwMode="auto">
                <a:xfrm>
                  <a:off x="3464" y="1089"/>
                  <a:ext cx="113" cy="217"/>
                </a:xfrm>
                <a:custGeom>
                  <a:avLst/>
                  <a:gdLst/>
                  <a:ahLst/>
                  <a:cxnLst>
                    <a:cxn ang="0">
                      <a:pos x="23" y="0"/>
                    </a:cxn>
                    <a:cxn ang="0">
                      <a:pos x="45" y="15"/>
                    </a:cxn>
                    <a:cxn ang="0">
                      <a:pos x="57" y="27"/>
                    </a:cxn>
                    <a:cxn ang="0">
                      <a:pos x="66" y="46"/>
                    </a:cxn>
                    <a:cxn ang="0">
                      <a:pos x="74" y="46"/>
                    </a:cxn>
                    <a:cxn ang="0">
                      <a:pos x="72" y="58"/>
                    </a:cxn>
                    <a:cxn ang="0">
                      <a:pos x="81" y="66"/>
                    </a:cxn>
                    <a:cxn ang="0">
                      <a:pos x="87" y="79"/>
                    </a:cxn>
                    <a:cxn ang="0">
                      <a:pos x="101" y="105"/>
                    </a:cxn>
                    <a:cxn ang="0">
                      <a:pos x="112" y="134"/>
                    </a:cxn>
                    <a:cxn ang="0">
                      <a:pos x="93" y="132"/>
                    </a:cxn>
                    <a:cxn ang="0">
                      <a:pos x="78" y="128"/>
                    </a:cxn>
                    <a:cxn ang="0">
                      <a:pos x="88" y="149"/>
                    </a:cxn>
                    <a:cxn ang="0">
                      <a:pos x="88" y="161"/>
                    </a:cxn>
                    <a:cxn ang="0">
                      <a:pos x="88" y="174"/>
                    </a:cxn>
                    <a:cxn ang="0">
                      <a:pos x="82" y="168"/>
                    </a:cxn>
                    <a:cxn ang="0">
                      <a:pos x="75" y="157"/>
                    </a:cxn>
                    <a:cxn ang="0">
                      <a:pos x="62" y="144"/>
                    </a:cxn>
                    <a:cxn ang="0">
                      <a:pos x="55" y="138"/>
                    </a:cxn>
                    <a:cxn ang="0">
                      <a:pos x="43" y="144"/>
                    </a:cxn>
                    <a:cxn ang="0">
                      <a:pos x="36" y="149"/>
                    </a:cxn>
                    <a:cxn ang="0">
                      <a:pos x="40" y="159"/>
                    </a:cxn>
                    <a:cxn ang="0">
                      <a:pos x="52" y="168"/>
                    </a:cxn>
                    <a:cxn ang="0">
                      <a:pos x="63" y="176"/>
                    </a:cxn>
                    <a:cxn ang="0">
                      <a:pos x="68" y="190"/>
                    </a:cxn>
                    <a:cxn ang="0">
                      <a:pos x="66" y="210"/>
                    </a:cxn>
                    <a:cxn ang="0">
                      <a:pos x="66" y="216"/>
                    </a:cxn>
                    <a:cxn ang="0">
                      <a:pos x="62" y="216"/>
                    </a:cxn>
                    <a:cxn ang="0">
                      <a:pos x="55" y="210"/>
                    </a:cxn>
                    <a:cxn ang="0">
                      <a:pos x="52" y="207"/>
                    </a:cxn>
                    <a:cxn ang="0">
                      <a:pos x="48" y="203"/>
                    </a:cxn>
                    <a:cxn ang="0">
                      <a:pos x="43" y="213"/>
                    </a:cxn>
                    <a:cxn ang="0">
                      <a:pos x="36" y="216"/>
                    </a:cxn>
                    <a:cxn ang="0">
                      <a:pos x="30" y="207"/>
                    </a:cxn>
                    <a:cxn ang="0">
                      <a:pos x="30" y="189"/>
                    </a:cxn>
                    <a:cxn ang="0">
                      <a:pos x="29" y="178"/>
                    </a:cxn>
                    <a:cxn ang="0">
                      <a:pos x="21" y="171"/>
                    </a:cxn>
                    <a:cxn ang="0">
                      <a:pos x="14" y="182"/>
                    </a:cxn>
                    <a:cxn ang="0">
                      <a:pos x="3" y="182"/>
                    </a:cxn>
                    <a:cxn ang="0">
                      <a:pos x="0" y="174"/>
                    </a:cxn>
                    <a:cxn ang="0">
                      <a:pos x="3" y="153"/>
                    </a:cxn>
                    <a:cxn ang="0">
                      <a:pos x="11" y="140"/>
                    </a:cxn>
                    <a:cxn ang="0">
                      <a:pos x="10" y="107"/>
                    </a:cxn>
                    <a:cxn ang="0">
                      <a:pos x="10" y="98"/>
                    </a:cxn>
                    <a:cxn ang="0">
                      <a:pos x="18" y="96"/>
                    </a:cxn>
                    <a:cxn ang="0">
                      <a:pos x="26" y="105"/>
                    </a:cxn>
                    <a:cxn ang="0">
                      <a:pos x="39" y="108"/>
                    </a:cxn>
                    <a:cxn ang="0">
                      <a:pos x="39" y="94"/>
                    </a:cxn>
                    <a:cxn ang="0">
                      <a:pos x="33" y="86"/>
                    </a:cxn>
                    <a:cxn ang="0">
                      <a:pos x="30" y="79"/>
                    </a:cxn>
                    <a:cxn ang="0">
                      <a:pos x="34" y="79"/>
                    </a:cxn>
                    <a:cxn ang="0">
                      <a:pos x="37" y="79"/>
                    </a:cxn>
                    <a:cxn ang="0">
                      <a:pos x="40" y="79"/>
                    </a:cxn>
                    <a:cxn ang="0">
                      <a:pos x="43" y="79"/>
                    </a:cxn>
                    <a:cxn ang="0">
                      <a:pos x="48" y="73"/>
                    </a:cxn>
                    <a:cxn ang="0">
                      <a:pos x="46" y="66"/>
                    </a:cxn>
                    <a:cxn ang="0">
                      <a:pos x="42" y="52"/>
                    </a:cxn>
                    <a:cxn ang="0">
                      <a:pos x="33" y="37"/>
                    </a:cxn>
                    <a:cxn ang="0">
                      <a:pos x="21" y="29"/>
                    </a:cxn>
                    <a:cxn ang="0">
                      <a:pos x="17" y="21"/>
                    </a:cxn>
                    <a:cxn ang="0">
                      <a:pos x="23" y="0"/>
                    </a:cxn>
                  </a:cxnLst>
                  <a:rect l="0" t="0" r="r" b="b"/>
                  <a:pathLst>
                    <a:path w="113" h="217">
                      <a:moveTo>
                        <a:pt x="23" y="0"/>
                      </a:moveTo>
                      <a:lnTo>
                        <a:pt x="45" y="15"/>
                      </a:lnTo>
                      <a:lnTo>
                        <a:pt x="57" y="27"/>
                      </a:lnTo>
                      <a:lnTo>
                        <a:pt x="66" y="46"/>
                      </a:lnTo>
                      <a:lnTo>
                        <a:pt x="74" y="46"/>
                      </a:lnTo>
                      <a:lnTo>
                        <a:pt x="72" y="58"/>
                      </a:lnTo>
                      <a:lnTo>
                        <a:pt x="81" y="66"/>
                      </a:lnTo>
                      <a:lnTo>
                        <a:pt x="87" y="79"/>
                      </a:lnTo>
                      <a:lnTo>
                        <a:pt x="101" y="105"/>
                      </a:lnTo>
                      <a:lnTo>
                        <a:pt x="112" y="134"/>
                      </a:lnTo>
                      <a:lnTo>
                        <a:pt x="93" y="132"/>
                      </a:lnTo>
                      <a:lnTo>
                        <a:pt x="78" y="128"/>
                      </a:lnTo>
                      <a:lnTo>
                        <a:pt x="88" y="149"/>
                      </a:lnTo>
                      <a:lnTo>
                        <a:pt x="88" y="161"/>
                      </a:lnTo>
                      <a:lnTo>
                        <a:pt x="88" y="174"/>
                      </a:lnTo>
                      <a:lnTo>
                        <a:pt x="82" y="168"/>
                      </a:lnTo>
                      <a:lnTo>
                        <a:pt x="75" y="157"/>
                      </a:lnTo>
                      <a:lnTo>
                        <a:pt x="62" y="144"/>
                      </a:lnTo>
                      <a:lnTo>
                        <a:pt x="55" y="138"/>
                      </a:lnTo>
                      <a:lnTo>
                        <a:pt x="43" y="144"/>
                      </a:lnTo>
                      <a:lnTo>
                        <a:pt x="36" y="149"/>
                      </a:lnTo>
                      <a:lnTo>
                        <a:pt x="40" y="159"/>
                      </a:lnTo>
                      <a:lnTo>
                        <a:pt x="52" y="168"/>
                      </a:lnTo>
                      <a:lnTo>
                        <a:pt x="63" y="176"/>
                      </a:lnTo>
                      <a:lnTo>
                        <a:pt x="68" y="190"/>
                      </a:lnTo>
                      <a:lnTo>
                        <a:pt x="66" y="210"/>
                      </a:lnTo>
                      <a:lnTo>
                        <a:pt x="66" y="216"/>
                      </a:lnTo>
                      <a:lnTo>
                        <a:pt x="62" y="216"/>
                      </a:lnTo>
                      <a:lnTo>
                        <a:pt x="55" y="210"/>
                      </a:lnTo>
                      <a:lnTo>
                        <a:pt x="52" y="207"/>
                      </a:lnTo>
                      <a:lnTo>
                        <a:pt x="48" y="203"/>
                      </a:lnTo>
                      <a:lnTo>
                        <a:pt x="43" y="213"/>
                      </a:lnTo>
                      <a:lnTo>
                        <a:pt x="36" y="216"/>
                      </a:lnTo>
                      <a:lnTo>
                        <a:pt x="30" y="207"/>
                      </a:lnTo>
                      <a:lnTo>
                        <a:pt x="30" y="189"/>
                      </a:lnTo>
                      <a:lnTo>
                        <a:pt x="29" y="178"/>
                      </a:lnTo>
                      <a:lnTo>
                        <a:pt x="21" y="171"/>
                      </a:lnTo>
                      <a:lnTo>
                        <a:pt x="14" y="182"/>
                      </a:lnTo>
                      <a:lnTo>
                        <a:pt x="3" y="182"/>
                      </a:lnTo>
                      <a:lnTo>
                        <a:pt x="0" y="174"/>
                      </a:lnTo>
                      <a:lnTo>
                        <a:pt x="3" y="153"/>
                      </a:lnTo>
                      <a:lnTo>
                        <a:pt x="11" y="140"/>
                      </a:lnTo>
                      <a:lnTo>
                        <a:pt x="10" y="107"/>
                      </a:lnTo>
                      <a:lnTo>
                        <a:pt x="10" y="98"/>
                      </a:lnTo>
                      <a:lnTo>
                        <a:pt x="18" y="96"/>
                      </a:lnTo>
                      <a:lnTo>
                        <a:pt x="26" y="105"/>
                      </a:lnTo>
                      <a:lnTo>
                        <a:pt x="39" y="108"/>
                      </a:lnTo>
                      <a:lnTo>
                        <a:pt x="39" y="94"/>
                      </a:lnTo>
                      <a:lnTo>
                        <a:pt x="33" y="86"/>
                      </a:lnTo>
                      <a:lnTo>
                        <a:pt x="30" y="79"/>
                      </a:lnTo>
                      <a:lnTo>
                        <a:pt x="34" y="79"/>
                      </a:lnTo>
                      <a:lnTo>
                        <a:pt x="37" y="79"/>
                      </a:lnTo>
                      <a:lnTo>
                        <a:pt x="40" y="79"/>
                      </a:lnTo>
                      <a:lnTo>
                        <a:pt x="43" y="79"/>
                      </a:lnTo>
                      <a:lnTo>
                        <a:pt x="48" y="73"/>
                      </a:lnTo>
                      <a:lnTo>
                        <a:pt x="46" y="66"/>
                      </a:lnTo>
                      <a:lnTo>
                        <a:pt x="42" y="52"/>
                      </a:lnTo>
                      <a:lnTo>
                        <a:pt x="33" y="37"/>
                      </a:lnTo>
                      <a:lnTo>
                        <a:pt x="21" y="29"/>
                      </a:lnTo>
                      <a:lnTo>
                        <a:pt x="17" y="21"/>
                      </a:lnTo>
                      <a:lnTo>
                        <a:pt x="23"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4" name="Freeform 20"/>
                <p:cNvSpPr>
                  <a:spLocks/>
                </p:cNvSpPr>
                <p:nvPr/>
              </p:nvSpPr>
              <p:spPr bwMode="auto">
                <a:xfrm>
                  <a:off x="3336" y="827"/>
                  <a:ext cx="124" cy="178"/>
                </a:xfrm>
                <a:custGeom>
                  <a:avLst/>
                  <a:gdLst/>
                  <a:ahLst/>
                  <a:cxnLst>
                    <a:cxn ang="0">
                      <a:pos x="0" y="0"/>
                    </a:cxn>
                    <a:cxn ang="0">
                      <a:pos x="12" y="0"/>
                    </a:cxn>
                    <a:cxn ang="0">
                      <a:pos x="15" y="12"/>
                    </a:cxn>
                    <a:cxn ang="0">
                      <a:pos x="32" y="31"/>
                    </a:cxn>
                    <a:cxn ang="0">
                      <a:pos x="39" y="51"/>
                    </a:cxn>
                    <a:cxn ang="0">
                      <a:pos x="51" y="54"/>
                    </a:cxn>
                    <a:cxn ang="0">
                      <a:pos x="60" y="58"/>
                    </a:cxn>
                    <a:cxn ang="0">
                      <a:pos x="67" y="66"/>
                    </a:cxn>
                    <a:cxn ang="0">
                      <a:pos x="76" y="66"/>
                    </a:cxn>
                    <a:cxn ang="0">
                      <a:pos x="86" y="79"/>
                    </a:cxn>
                    <a:cxn ang="0">
                      <a:pos x="95" y="89"/>
                    </a:cxn>
                    <a:cxn ang="0">
                      <a:pos x="105" y="96"/>
                    </a:cxn>
                    <a:cxn ang="0">
                      <a:pos x="104" y="102"/>
                    </a:cxn>
                    <a:cxn ang="0">
                      <a:pos x="98" y="106"/>
                    </a:cxn>
                    <a:cxn ang="0">
                      <a:pos x="92" y="106"/>
                    </a:cxn>
                    <a:cxn ang="0">
                      <a:pos x="89" y="112"/>
                    </a:cxn>
                    <a:cxn ang="0">
                      <a:pos x="101" y="125"/>
                    </a:cxn>
                    <a:cxn ang="0">
                      <a:pos x="109" y="137"/>
                    </a:cxn>
                    <a:cxn ang="0">
                      <a:pos x="123" y="150"/>
                    </a:cxn>
                    <a:cxn ang="0">
                      <a:pos x="114" y="164"/>
                    </a:cxn>
                    <a:cxn ang="0">
                      <a:pos x="107" y="168"/>
                    </a:cxn>
                    <a:cxn ang="0">
                      <a:pos x="108" y="177"/>
                    </a:cxn>
                    <a:cxn ang="0">
                      <a:pos x="95" y="177"/>
                    </a:cxn>
                    <a:cxn ang="0">
                      <a:pos x="90" y="171"/>
                    </a:cxn>
                    <a:cxn ang="0">
                      <a:pos x="80" y="153"/>
                    </a:cxn>
                    <a:cxn ang="0">
                      <a:pos x="73" y="139"/>
                    </a:cxn>
                    <a:cxn ang="0">
                      <a:pos x="61" y="114"/>
                    </a:cxn>
                    <a:cxn ang="0">
                      <a:pos x="48" y="96"/>
                    </a:cxn>
                    <a:cxn ang="0">
                      <a:pos x="33" y="69"/>
                    </a:cxn>
                    <a:cxn ang="0">
                      <a:pos x="24" y="60"/>
                    </a:cxn>
                    <a:cxn ang="0">
                      <a:pos x="17" y="54"/>
                    </a:cxn>
                    <a:cxn ang="0">
                      <a:pos x="15" y="39"/>
                    </a:cxn>
                    <a:cxn ang="0">
                      <a:pos x="1" y="27"/>
                    </a:cxn>
                    <a:cxn ang="0">
                      <a:pos x="1" y="18"/>
                    </a:cxn>
                    <a:cxn ang="0">
                      <a:pos x="0" y="0"/>
                    </a:cxn>
                  </a:cxnLst>
                  <a:rect l="0" t="0" r="r" b="b"/>
                  <a:pathLst>
                    <a:path w="124" h="178">
                      <a:moveTo>
                        <a:pt x="0" y="0"/>
                      </a:moveTo>
                      <a:lnTo>
                        <a:pt x="12" y="0"/>
                      </a:lnTo>
                      <a:lnTo>
                        <a:pt x="15" y="12"/>
                      </a:lnTo>
                      <a:lnTo>
                        <a:pt x="32" y="31"/>
                      </a:lnTo>
                      <a:lnTo>
                        <a:pt x="39" y="51"/>
                      </a:lnTo>
                      <a:lnTo>
                        <a:pt x="51" y="54"/>
                      </a:lnTo>
                      <a:lnTo>
                        <a:pt x="60" y="58"/>
                      </a:lnTo>
                      <a:lnTo>
                        <a:pt x="67" y="66"/>
                      </a:lnTo>
                      <a:lnTo>
                        <a:pt x="76" y="66"/>
                      </a:lnTo>
                      <a:lnTo>
                        <a:pt x="86" y="79"/>
                      </a:lnTo>
                      <a:lnTo>
                        <a:pt x="95" y="89"/>
                      </a:lnTo>
                      <a:lnTo>
                        <a:pt x="105" y="96"/>
                      </a:lnTo>
                      <a:lnTo>
                        <a:pt x="104" y="102"/>
                      </a:lnTo>
                      <a:lnTo>
                        <a:pt x="98" y="106"/>
                      </a:lnTo>
                      <a:lnTo>
                        <a:pt x="92" y="106"/>
                      </a:lnTo>
                      <a:lnTo>
                        <a:pt x="89" y="112"/>
                      </a:lnTo>
                      <a:lnTo>
                        <a:pt x="101" y="125"/>
                      </a:lnTo>
                      <a:lnTo>
                        <a:pt x="109" y="137"/>
                      </a:lnTo>
                      <a:lnTo>
                        <a:pt x="123" y="150"/>
                      </a:lnTo>
                      <a:lnTo>
                        <a:pt x="114" y="164"/>
                      </a:lnTo>
                      <a:lnTo>
                        <a:pt x="107" y="168"/>
                      </a:lnTo>
                      <a:lnTo>
                        <a:pt x="108" y="177"/>
                      </a:lnTo>
                      <a:lnTo>
                        <a:pt x="95" y="177"/>
                      </a:lnTo>
                      <a:lnTo>
                        <a:pt x="90" y="171"/>
                      </a:lnTo>
                      <a:lnTo>
                        <a:pt x="80" y="153"/>
                      </a:lnTo>
                      <a:lnTo>
                        <a:pt x="73" y="139"/>
                      </a:lnTo>
                      <a:lnTo>
                        <a:pt x="61" y="114"/>
                      </a:lnTo>
                      <a:lnTo>
                        <a:pt x="48" y="96"/>
                      </a:lnTo>
                      <a:lnTo>
                        <a:pt x="33" y="69"/>
                      </a:lnTo>
                      <a:lnTo>
                        <a:pt x="24" y="60"/>
                      </a:lnTo>
                      <a:lnTo>
                        <a:pt x="17" y="54"/>
                      </a:lnTo>
                      <a:lnTo>
                        <a:pt x="15" y="39"/>
                      </a:lnTo>
                      <a:lnTo>
                        <a:pt x="1" y="27"/>
                      </a:lnTo>
                      <a:lnTo>
                        <a:pt x="1" y="18"/>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grpSp>
            <p:nvGrpSpPr>
              <p:cNvPr id="5135" name="Group 30"/>
              <p:cNvGrpSpPr>
                <a:grpSpLocks/>
              </p:cNvGrpSpPr>
              <p:nvPr/>
            </p:nvGrpSpPr>
            <p:grpSpPr bwMode="auto">
              <a:xfrm>
                <a:off x="1735" y="462"/>
                <a:ext cx="1791" cy="2076"/>
                <a:chOff x="1735" y="462"/>
                <a:chExt cx="1791" cy="2076"/>
              </a:xfrm>
            </p:grpSpPr>
            <p:sp>
              <p:nvSpPr>
                <p:cNvPr id="1046" name="Freeform 22"/>
                <p:cNvSpPr>
                  <a:spLocks/>
                </p:cNvSpPr>
                <p:nvPr/>
              </p:nvSpPr>
              <p:spPr bwMode="auto">
                <a:xfrm>
                  <a:off x="1735" y="1188"/>
                  <a:ext cx="891" cy="1350"/>
                </a:xfrm>
                <a:custGeom>
                  <a:avLst/>
                  <a:gdLst/>
                  <a:ahLst/>
                  <a:cxnLst>
                    <a:cxn ang="0">
                      <a:pos x="679" y="217"/>
                    </a:cxn>
                    <a:cxn ang="0">
                      <a:pos x="763" y="441"/>
                    </a:cxn>
                    <a:cxn ang="0">
                      <a:pos x="796" y="498"/>
                    </a:cxn>
                    <a:cxn ang="0">
                      <a:pos x="869" y="483"/>
                    </a:cxn>
                    <a:cxn ang="0">
                      <a:pos x="888" y="538"/>
                    </a:cxn>
                    <a:cxn ang="0">
                      <a:pos x="800" y="689"/>
                    </a:cxn>
                    <a:cxn ang="0">
                      <a:pos x="729" y="862"/>
                    </a:cxn>
                    <a:cxn ang="0">
                      <a:pos x="739" y="925"/>
                    </a:cxn>
                    <a:cxn ang="0">
                      <a:pos x="739" y="988"/>
                    </a:cxn>
                    <a:cxn ang="0">
                      <a:pos x="707" y="1012"/>
                    </a:cxn>
                    <a:cxn ang="0">
                      <a:pos x="661" y="1097"/>
                    </a:cxn>
                    <a:cxn ang="0">
                      <a:pos x="643" y="1171"/>
                    </a:cxn>
                    <a:cxn ang="0">
                      <a:pos x="599" y="1271"/>
                    </a:cxn>
                    <a:cxn ang="0">
                      <a:pos x="574" y="1294"/>
                    </a:cxn>
                    <a:cxn ang="0">
                      <a:pos x="520" y="1344"/>
                    </a:cxn>
                    <a:cxn ang="0">
                      <a:pos x="455" y="1327"/>
                    </a:cxn>
                    <a:cxn ang="0">
                      <a:pos x="448" y="1279"/>
                    </a:cxn>
                    <a:cxn ang="0">
                      <a:pos x="418" y="1213"/>
                    </a:cxn>
                    <a:cxn ang="0">
                      <a:pos x="412" y="1156"/>
                    </a:cxn>
                    <a:cxn ang="0">
                      <a:pos x="404" y="1118"/>
                    </a:cxn>
                    <a:cxn ang="0">
                      <a:pos x="376" y="1076"/>
                    </a:cxn>
                    <a:cxn ang="0">
                      <a:pos x="358" y="1021"/>
                    </a:cxn>
                    <a:cxn ang="0">
                      <a:pos x="383" y="930"/>
                    </a:cxn>
                    <a:cxn ang="0">
                      <a:pos x="372" y="800"/>
                    </a:cxn>
                    <a:cxn ang="0">
                      <a:pos x="332" y="735"/>
                    </a:cxn>
                    <a:cxn ang="0">
                      <a:pos x="327" y="632"/>
                    </a:cxn>
                    <a:cxn ang="0">
                      <a:pos x="270" y="594"/>
                    </a:cxn>
                    <a:cxn ang="0">
                      <a:pos x="195" y="605"/>
                    </a:cxn>
                    <a:cxn ang="0">
                      <a:pos x="42" y="523"/>
                    </a:cxn>
                    <a:cxn ang="0">
                      <a:pos x="7" y="391"/>
                    </a:cxn>
                    <a:cxn ang="0">
                      <a:pos x="35" y="297"/>
                    </a:cxn>
                    <a:cxn ang="0">
                      <a:pos x="86" y="195"/>
                    </a:cxn>
                    <a:cxn ang="0">
                      <a:pos x="162" y="117"/>
                    </a:cxn>
                    <a:cxn ang="0">
                      <a:pos x="219" y="35"/>
                    </a:cxn>
                    <a:cxn ang="0">
                      <a:pos x="271" y="56"/>
                    </a:cxn>
                    <a:cxn ang="0">
                      <a:pos x="327" y="21"/>
                    </a:cxn>
                    <a:cxn ang="0">
                      <a:pos x="367" y="4"/>
                    </a:cxn>
                    <a:cxn ang="0">
                      <a:pos x="398" y="45"/>
                    </a:cxn>
                    <a:cxn ang="0">
                      <a:pos x="459" y="113"/>
                    </a:cxn>
                    <a:cxn ang="0">
                      <a:pos x="502" y="81"/>
                    </a:cxn>
                    <a:cxn ang="0">
                      <a:pos x="565" y="105"/>
                    </a:cxn>
                    <a:cxn ang="0">
                      <a:pos x="636" y="102"/>
                    </a:cxn>
                  </a:cxnLst>
                  <a:rect l="0" t="0" r="r" b="b"/>
                  <a:pathLst>
                    <a:path w="891" h="1350">
                      <a:moveTo>
                        <a:pt x="665" y="161"/>
                      </a:moveTo>
                      <a:lnTo>
                        <a:pt x="679" y="217"/>
                      </a:lnTo>
                      <a:lnTo>
                        <a:pt x="707" y="303"/>
                      </a:lnTo>
                      <a:lnTo>
                        <a:pt x="763" y="441"/>
                      </a:lnTo>
                      <a:lnTo>
                        <a:pt x="783" y="458"/>
                      </a:lnTo>
                      <a:lnTo>
                        <a:pt x="796" y="498"/>
                      </a:lnTo>
                      <a:lnTo>
                        <a:pt x="840" y="496"/>
                      </a:lnTo>
                      <a:lnTo>
                        <a:pt x="869" y="483"/>
                      </a:lnTo>
                      <a:lnTo>
                        <a:pt x="890" y="483"/>
                      </a:lnTo>
                      <a:lnTo>
                        <a:pt x="888" y="538"/>
                      </a:lnTo>
                      <a:lnTo>
                        <a:pt x="880" y="567"/>
                      </a:lnTo>
                      <a:lnTo>
                        <a:pt x="800" y="689"/>
                      </a:lnTo>
                      <a:lnTo>
                        <a:pt x="727" y="814"/>
                      </a:lnTo>
                      <a:lnTo>
                        <a:pt x="729" y="862"/>
                      </a:lnTo>
                      <a:lnTo>
                        <a:pt x="749" y="898"/>
                      </a:lnTo>
                      <a:lnTo>
                        <a:pt x="739" y="925"/>
                      </a:lnTo>
                      <a:lnTo>
                        <a:pt x="745" y="961"/>
                      </a:lnTo>
                      <a:lnTo>
                        <a:pt x="739" y="988"/>
                      </a:lnTo>
                      <a:lnTo>
                        <a:pt x="721" y="1012"/>
                      </a:lnTo>
                      <a:lnTo>
                        <a:pt x="707" y="1012"/>
                      </a:lnTo>
                      <a:lnTo>
                        <a:pt x="682" y="1051"/>
                      </a:lnTo>
                      <a:lnTo>
                        <a:pt x="661" y="1097"/>
                      </a:lnTo>
                      <a:lnTo>
                        <a:pt x="665" y="1147"/>
                      </a:lnTo>
                      <a:lnTo>
                        <a:pt x="643" y="1171"/>
                      </a:lnTo>
                      <a:lnTo>
                        <a:pt x="622" y="1222"/>
                      </a:lnTo>
                      <a:lnTo>
                        <a:pt x="599" y="1271"/>
                      </a:lnTo>
                      <a:lnTo>
                        <a:pt x="586" y="1290"/>
                      </a:lnTo>
                      <a:lnTo>
                        <a:pt x="574" y="1294"/>
                      </a:lnTo>
                      <a:lnTo>
                        <a:pt x="554" y="1325"/>
                      </a:lnTo>
                      <a:lnTo>
                        <a:pt x="520" y="1344"/>
                      </a:lnTo>
                      <a:lnTo>
                        <a:pt x="478" y="1349"/>
                      </a:lnTo>
                      <a:lnTo>
                        <a:pt x="455" y="1327"/>
                      </a:lnTo>
                      <a:lnTo>
                        <a:pt x="452" y="1306"/>
                      </a:lnTo>
                      <a:lnTo>
                        <a:pt x="448" y="1279"/>
                      </a:lnTo>
                      <a:lnTo>
                        <a:pt x="432" y="1264"/>
                      </a:lnTo>
                      <a:lnTo>
                        <a:pt x="418" y="1213"/>
                      </a:lnTo>
                      <a:lnTo>
                        <a:pt x="414" y="1187"/>
                      </a:lnTo>
                      <a:lnTo>
                        <a:pt x="412" y="1156"/>
                      </a:lnTo>
                      <a:lnTo>
                        <a:pt x="405" y="1132"/>
                      </a:lnTo>
                      <a:lnTo>
                        <a:pt x="404" y="1118"/>
                      </a:lnTo>
                      <a:lnTo>
                        <a:pt x="390" y="1095"/>
                      </a:lnTo>
                      <a:lnTo>
                        <a:pt x="376" y="1076"/>
                      </a:lnTo>
                      <a:lnTo>
                        <a:pt x="366" y="1045"/>
                      </a:lnTo>
                      <a:lnTo>
                        <a:pt x="358" y="1021"/>
                      </a:lnTo>
                      <a:lnTo>
                        <a:pt x="361" y="984"/>
                      </a:lnTo>
                      <a:lnTo>
                        <a:pt x="383" y="930"/>
                      </a:lnTo>
                      <a:lnTo>
                        <a:pt x="387" y="869"/>
                      </a:lnTo>
                      <a:lnTo>
                        <a:pt x="372" y="800"/>
                      </a:lnTo>
                      <a:lnTo>
                        <a:pt x="348" y="772"/>
                      </a:lnTo>
                      <a:lnTo>
                        <a:pt x="332" y="735"/>
                      </a:lnTo>
                      <a:lnTo>
                        <a:pt x="338" y="676"/>
                      </a:lnTo>
                      <a:lnTo>
                        <a:pt x="327" y="632"/>
                      </a:lnTo>
                      <a:lnTo>
                        <a:pt x="299" y="628"/>
                      </a:lnTo>
                      <a:lnTo>
                        <a:pt x="270" y="594"/>
                      </a:lnTo>
                      <a:lnTo>
                        <a:pt x="233" y="576"/>
                      </a:lnTo>
                      <a:lnTo>
                        <a:pt x="195" y="605"/>
                      </a:lnTo>
                      <a:lnTo>
                        <a:pt x="96" y="597"/>
                      </a:lnTo>
                      <a:lnTo>
                        <a:pt x="42" y="523"/>
                      </a:lnTo>
                      <a:lnTo>
                        <a:pt x="0" y="425"/>
                      </a:lnTo>
                      <a:lnTo>
                        <a:pt x="7" y="391"/>
                      </a:lnTo>
                      <a:lnTo>
                        <a:pt x="26" y="366"/>
                      </a:lnTo>
                      <a:lnTo>
                        <a:pt x="35" y="297"/>
                      </a:lnTo>
                      <a:lnTo>
                        <a:pt x="48" y="246"/>
                      </a:lnTo>
                      <a:lnTo>
                        <a:pt x="86" y="195"/>
                      </a:lnTo>
                      <a:lnTo>
                        <a:pt x="125" y="171"/>
                      </a:lnTo>
                      <a:lnTo>
                        <a:pt x="162" y="117"/>
                      </a:lnTo>
                      <a:lnTo>
                        <a:pt x="170" y="94"/>
                      </a:lnTo>
                      <a:lnTo>
                        <a:pt x="219" y="35"/>
                      </a:lnTo>
                      <a:lnTo>
                        <a:pt x="249" y="58"/>
                      </a:lnTo>
                      <a:lnTo>
                        <a:pt x="271" y="56"/>
                      </a:lnTo>
                      <a:lnTo>
                        <a:pt x="297" y="25"/>
                      </a:lnTo>
                      <a:lnTo>
                        <a:pt x="327" y="21"/>
                      </a:lnTo>
                      <a:lnTo>
                        <a:pt x="348" y="29"/>
                      </a:lnTo>
                      <a:lnTo>
                        <a:pt x="367" y="4"/>
                      </a:lnTo>
                      <a:lnTo>
                        <a:pt x="392" y="0"/>
                      </a:lnTo>
                      <a:lnTo>
                        <a:pt x="398" y="45"/>
                      </a:lnTo>
                      <a:lnTo>
                        <a:pt x="414" y="79"/>
                      </a:lnTo>
                      <a:lnTo>
                        <a:pt x="459" y="113"/>
                      </a:lnTo>
                      <a:lnTo>
                        <a:pt x="497" y="119"/>
                      </a:lnTo>
                      <a:lnTo>
                        <a:pt x="502" y="81"/>
                      </a:lnTo>
                      <a:lnTo>
                        <a:pt x="531" y="81"/>
                      </a:lnTo>
                      <a:lnTo>
                        <a:pt x="565" y="105"/>
                      </a:lnTo>
                      <a:lnTo>
                        <a:pt x="604" y="117"/>
                      </a:lnTo>
                      <a:lnTo>
                        <a:pt x="636" y="102"/>
                      </a:lnTo>
                      <a:lnTo>
                        <a:pt x="665" y="161"/>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nvGrpSpPr>
                <p:cNvPr id="5137" name="Group 27"/>
                <p:cNvGrpSpPr>
                  <a:grpSpLocks/>
                </p:cNvGrpSpPr>
                <p:nvPr/>
              </p:nvGrpSpPr>
              <p:grpSpPr bwMode="auto">
                <a:xfrm>
                  <a:off x="1796" y="462"/>
                  <a:ext cx="395" cy="465"/>
                  <a:chOff x="1796" y="462"/>
                  <a:chExt cx="395" cy="465"/>
                </a:xfrm>
              </p:grpSpPr>
              <p:grpSp>
                <p:nvGrpSpPr>
                  <p:cNvPr id="5140" name="Group 25"/>
                  <p:cNvGrpSpPr>
                    <a:grpSpLocks/>
                  </p:cNvGrpSpPr>
                  <p:nvPr/>
                </p:nvGrpSpPr>
                <p:grpSpPr bwMode="auto">
                  <a:xfrm>
                    <a:off x="1952" y="752"/>
                    <a:ext cx="124" cy="175"/>
                    <a:chOff x="1952" y="752"/>
                    <a:chExt cx="124" cy="175"/>
                  </a:xfrm>
                </p:grpSpPr>
                <p:sp>
                  <p:nvSpPr>
                    <p:cNvPr id="1047" name="Freeform 23"/>
                    <p:cNvSpPr>
                      <a:spLocks/>
                    </p:cNvSpPr>
                    <p:nvPr/>
                  </p:nvSpPr>
                  <p:spPr bwMode="auto">
                    <a:xfrm>
                      <a:off x="1952" y="816"/>
                      <a:ext cx="59" cy="99"/>
                    </a:xfrm>
                    <a:custGeom>
                      <a:avLst/>
                      <a:gdLst/>
                      <a:ahLst/>
                      <a:cxnLst>
                        <a:cxn ang="0">
                          <a:pos x="13" y="29"/>
                        </a:cxn>
                        <a:cxn ang="0">
                          <a:pos x="18" y="19"/>
                        </a:cxn>
                        <a:cxn ang="0">
                          <a:pos x="28" y="19"/>
                        </a:cxn>
                        <a:cxn ang="0">
                          <a:pos x="42" y="0"/>
                        </a:cxn>
                        <a:cxn ang="0">
                          <a:pos x="47" y="12"/>
                        </a:cxn>
                        <a:cxn ang="0">
                          <a:pos x="54" y="12"/>
                        </a:cxn>
                        <a:cxn ang="0">
                          <a:pos x="58" y="19"/>
                        </a:cxn>
                        <a:cxn ang="0">
                          <a:pos x="53" y="29"/>
                        </a:cxn>
                        <a:cxn ang="0">
                          <a:pos x="47" y="34"/>
                        </a:cxn>
                        <a:cxn ang="0">
                          <a:pos x="47" y="42"/>
                        </a:cxn>
                        <a:cxn ang="0">
                          <a:pos x="45" y="47"/>
                        </a:cxn>
                        <a:cxn ang="0">
                          <a:pos x="44" y="53"/>
                        </a:cxn>
                        <a:cxn ang="0">
                          <a:pos x="47" y="62"/>
                        </a:cxn>
                        <a:cxn ang="0">
                          <a:pos x="42" y="70"/>
                        </a:cxn>
                        <a:cxn ang="0">
                          <a:pos x="38" y="74"/>
                        </a:cxn>
                        <a:cxn ang="0">
                          <a:pos x="33" y="74"/>
                        </a:cxn>
                        <a:cxn ang="0">
                          <a:pos x="32" y="77"/>
                        </a:cxn>
                        <a:cxn ang="0">
                          <a:pos x="30" y="83"/>
                        </a:cxn>
                        <a:cxn ang="0">
                          <a:pos x="24" y="85"/>
                        </a:cxn>
                        <a:cxn ang="0">
                          <a:pos x="22" y="83"/>
                        </a:cxn>
                        <a:cxn ang="0">
                          <a:pos x="16" y="89"/>
                        </a:cxn>
                        <a:cxn ang="0">
                          <a:pos x="15" y="91"/>
                        </a:cxn>
                        <a:cxn ang="0">
                          <a:pos x="7" y="98"/>
                        </a:cxn>
                        <a:cxn ang="0">
                          <a:pos x="4" y="98"/>
                        </a:cxn>
                        <a:cxn ang="0">
                          <a:pos x="3" y="93"/>
                        </a:cxn>
                        <a:cxn ang="0">
                          <a:pos x="1" y="83"/>
                        </a:cxn>
                        <a:cxn ang="0">
                          <a:pos x="0" y="80"/>
                        </a:cxn>
                        <a:cxn ang="0">
                          <a:pos x="0" y="72"/>
                        </a:cxn>
                        <a:cxn ang="0">
                          <a:pos x="4" y="68"/>
                        </a:cxn>
                        <a:cxn ang="0">
                          <a:pos x="9" y="63"/>
                        </a:cxn>
                        <a:cxn ang="0">
                          <a:pos x="12" y="55"/>
                        </a:cxn>
                        <a:cxn ang="0">
                          <a:pos x="16" y="55"/>
                        </a:cxn>
                        <a:cxn ang="0">
                          <a:pos x="19" y="57"/>
                        </a:cxn>
                        <a:cxn ang="0">
                          <a:pos x="24" y="55"/>
                        </a:cxn>
                        <a:cxn ang="0">
                          <a:pos x="19" y="53"/>
                        </a:cxn>
                        <a:cxn ang="0">
                          <a:pos x="13" y="29"/>
                        </a:cxn>
                      </a:cxnLst>
                      <a:rect l="0" t="0" r="r" b="b"/>
                      <a:pathLst>
                        <a:path w="59" h="99">
                          <a:moveTo>
                            <a:pt x="13" y="29"/>
                          </a:moveTo>
                          <a:lnTo>
                            <a:pt x="18" y="19"/>
                          </a:lnTo>
                          <a:lnTo>
                            <a:pt x="28" y="19"/>
                          </a:lnTo>
                          <a:lnTo>
                            <a:pt x="42" y="0"/>
                          </a:lnTo>
                          <a:lnTo>
                            <a:pt x="47" y="12"/>
                          </a:lnTo>
                          <a:lnTo>
                            <a:pt x="54" y="12"/>
                          </a:lnTo>
                          <a:lnTo>
                            <a:pt x="58" y="19"/>
                          </a:lnTo>
                          <a:lnTo>
                            <a:pt x="53" y="29"/>
                          </a:lnTo>
                          <a:lnTo>
                            <a:pt x="47" y="34"/>
                          </a:lnTo>
                          <a:lnTo>
                            <a:pt x="47" y="42"/>
                          </a:lnTo>
                          <a:lnTo>
                            <a:pt x="45" y="47"/>
                          </a:lnTo>
                          <a:lnTo>
                            <a:pt x="44" y="53"/>
                          </a:lnTo>
                          <a:lnTo>
                            <a:pt x="47" y="62"/>
                          </a:lnTo>
                          <a:lnTo>
                            <a:pt x="42" y="70"/>
                          </a:lnTo>
                          <a:lnTo>
                            <a:pt x="38" y="74"/>
                          </a:lnTo>
                          <a:lnTo>
                            <a:pt x="33" y="74"/>
                          </a:lnTo>
                          <a:lnTo>
                            <a:pt x="32" y="77"/>
                          </a:lnTo>
                          <a:lnTo>
                            <a:pt x="30" y="83"/>
                          </a:lnTo>
                          <a:lnTo>
                            <a:pt x="24" y="85"/>
                          </a:lnTo>
                          <a:lnTo>
                            <a:pt x="22" y="83"/>
                          </a:lnTo>
                          <a:lnTo>
                            <a:pt x="16" y="89"/>
                          </a:lnTo>
                          <a:lnTo>
                            <a:pt x="15" y="91"/>
                          </a:lnTo>
                          <a:lnTo>
                            <a:pt x="7" y="98"/>
                          </a:lnTo>
                          <a:lnTo>
                            <a:pt x="4" y="98"/>
                          </a:lnTo>
                          <a:lnTo>
                            <a:pt x="3" y="93"/>
                          </a:lnTo>
                          <a:lnTo>
                            <a:pt x="1" y="83"/>
                          </a:lnTo>
                          <a:lnTo>
                            <a:pt x="0" y="80"/>
                          </a:lnTo>
                          <a:lnTo>
                            <a:pt x="0" y="72"/>
                          </a:lnTo>
                          <a:lnTo>
                            <a:pt x="4" y="68"/>
                          </a:lnTo>
                          <a:lnTo>
                            <a:pt x="9" y="63"/>
                          </a:lnTo>
                          <a:lnTo>
                            <a:pt x="12" y="55"/>
                          </a:lnTo>
                          <a:lnTo>
                            <a:pt x="16" y="55"/>
                          </a:lnTo>
                          <a:lnTo>
                            <a:pt x="19" y="57"/>
                          </a:lnTo>
                          <a:lnTo>
                            <a:pt x="24" y="55"/>
                          </a:lnTo>
                          <a:lnTo>
                            <a:pt x="19" y="53"/>
                          </a:lnTo>
                          <a:lnTo>
                            <a:pt x="13" y="29"/>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48" name="Freeform 24"/>
                    <p:cNvSpPr>
                      <a:spLocks/>
                    </p:cNvSpPr>
                    <p:nvPr/>
                  </p:nvSpPr>
                  <p:spPr bwMode="auto">
                    <a:xfrm>
                      <a:off x="2005" y="752"/>
                      <a:ext cx="71" cy="175"/>
                    </a:xfrm>
                    <a:custGeom>
                      <a:avLst/>
                      <a:gdLst/>
                      <a:ahLst/>
                      <a:cxnLst>
                        <a:cxn ang="0">
                          <a:pos x="27" y="18"/>
                        </a:cxn>
                        <a:cxn ang="0">
                          <a:pos x="42" y="16"/>
                        </a:cxn>
                        <a:cxn ang="0">
                          <a:pos x="48" y="10"/>
                        </a:cxn>
                        <a:cxn ang="0">
                          <a:pos x="56" y="4"/>
                        </a:cxn>
                        <a:cxn ang="0">
                          <a:pos x="70" y="2"/>
                        </a:cxn>
                        <a:cxn ang="0">
                          <a:pos x="65" y="16"/>
                        </a:cxn>
                        <a:cxn ang="0">
                          <a:pos x="59" y="21"/>
                        </a:cxn>
                        <a:cxn ang="0">
                          <a:pos x="50" y="33"/>
                        </a:cxn>
                        <a:cxn ang="0">
                          <a:pos x="60" y="33"/>
                        </a:cxn>
                        <a:cxn ang="0">
                          <a:pos x="70" y="33"/>
                        </a:cxn>
                        <a:cxn ang="0">
                          <a:pos x="63" y="48"/>
                        </a:cxn>
                        <a:cxn ang="0">
                          <a:pos x="53" y="54"/>
                        </a:cxn>
                        <a:cxn ang="0">
                          <a:pos x="51" y="65"/>
                        </a:cxn>
                        <a:cxn ang="0">
                          <a:pos x="60" y="79"/>
                        </a:cxn>
                        <a:cxn ang="0">
                          <a:pos x="65" y="94"/>
                        </a:cxn>
                        <a:cxn ang="0">
                          <a:pos x="70" y="113"/>
                        </a:cxn>
                        <a:cxn ang="0">
                          <a:pos x="66" y="136"/>
                        </a:cxn>
                        <a:cxn ang="0">
                          <a:pos x="59" y="147"/>
                        </a:cxn>
                        <a:cxn ang="0">
                          <a:pos x="65" y="163"/>
                        </a:cxn>
                        <a:cxn ang="0">
                          <a:pos x="48" y="163"/>
                        </a:cxn>
                        <a:cxn ang="0">
                          <a:pos x="39" y="161"/>
                        </a:cxn>
                        <a:cxn ang="0">
                          <a:pos x="27" y="168"/>
                        </a:cxn>
                        <a:cxn ang="0">
                          <a:pos x="19" y="169"/>
                        </a:cxn>
                        <a:cxn ang="0">
                          <a:pos x="10" y="171"/>
                        </a:cxn>
                        <a:cxn ang="0">
                          <a:pos x="3" y="165"/>
                        </a:cxn>
                        <a:cxn ang="0">
                          <a:pos x="0" y="155"/>
                        </a:cxn>
                        <a:cxn ang="0">
                          <a:pos x="7" y="144"/>
                        </a:cxn>
                        <a:cxn ang="0">
                          <a:pos x="18" y="142"/>
                        </a:cxn>
                        <a:cxn ang="0">
                          <a:pos x="12" y="136"/>
                        </a:cxn>
                        <a:cxn ang="0">
                          <a:pos x="12" y="126"/>
                        </a:cxn>
                        <a:cxn ang="0">
                          <a:pos x="21" y="119"/>
                        </a:cxn>
                        <a:cxn ang="0">
                          <a:pos x="28" y="117"/>
                        </a:cxn>
                        <a:cxn ang="0">
                          <a:pos x="33" y="98"/>
                        </a:cxn>
                        <a:cxn ang="0">
                          <a:pos x="36" y="79"/>
                        </a:cxn>
                        <a:cxn ang="0">
                          <a:pos x="30" y="66"/>
                        </a:cxn>
                        <a:cxn ang="0">
                          <a:pos x="15" y="63"/>
                        </a:cxn>
                        <a:cxn ang="0">
                          <a:pos x="22" y="25"/>
                        </a:cxn>
                      </a:cxnLst>
                      <a:rect l="0" t="0" r="r" b="b"/>
                      <a:pathLst>
                        <a:path w="71" h="175">
                          <a:moveTo>
                            <a:pt x="22" y="25"/>
                          </a:moveTo>
                          <a:lnTo>
                            <a:pt x="27" y="18"/>
                          </a:lnTo>
                          <a:lnTo>
                            <a:pt x="39" y="21"/>
                          </a:lnTo>
                          <a:lnTo>
                            <a:pt x="42" y="16"/>
                          </a:lnTo>
                          <a:lnTo>
                            <a:pt x="45" y="10"/>
                          </a:lnTo>
                          <a:lnTo>
                            <a:pt x="48" y="10"/>
                          </a:lnTo>
                          <a:lnTo>
                            <a:pt x="51" y="8"/>
                          </a:lnTo>
                          <a:lnTo>
                            <a:pt x="56" y="4"/>
                          </a:lnTo>
                          <a:lnTo>
                            <a:pt x="62" y="0"/>
                          </a:lnTo>
                          <a:lnTo>
                            <a:pt x="70" y="2"/>
                          </a:lnTo>
                          <a:lnTo>
                            <a:pt x="68" y="10"/>
                          </a:lnTo>
                          <a:lnTo>
                            <a:pt x="65" y="16"/>
                          </a:lnTo>
                          <a:lnTo>
                            <a:pt x="62" y="18"/>
                          </a:lnTo>
                          <a:lnTo>
                            <a:pt x="59" y="21"/>
                          </a:lnTo>
                          <a:lnTo>
                            <a:pt x="50" y="25"/>
                          </a:lnTo>
                          <a:lnTo>
                            <a:pt x="50" y="33"/>
                          </a:lnTo>
                          <a:lnTo>
                            <a:pt x="51" y="37"/>
                          </a:lnTo>
                          <a:lnTo>
                            <a:pt x="60" y="33"/>
                          </a:lnTo>
                          <a:lnTo>
                            <a:pt x="68" y="29"/>
                          </a:lnTo>
                          <a:lnTo>
                            <a:pt x="70" y="33"/>
                          </a:lnTo>
                          <a:lnTo>
                            <a:pt x="70" y="45"/>
                          </a:lnTo>
                          <a:lnTo>
                            <a:pt x="63" y="48"/>
                          </a:lnTo>
                          <a:lnTo>
                            <a:pt x="57" y="48"/>
                          </a:lnTo>
                          <a:lnTo>
                            <a:pt x="53" y="54"/>
                          </a:lnTo>
                          <a:lnTo>
                            <a:pt x="51" y="58"/>
                          </a:lnTo>
                          <a:lnTo>
                            <a:pt x="51" y="65"/>
                          </a:lnTo>
                          <a:lnTo>
                            <a:pt x="56" y="73"/>
                          </a:lnTo>
                          <a:lnTo>
                            <a:pt x="60" y="79"/>
                          </a:lnTo>
                          <a:lnTo>
                            <a:pt x="63" y="86"/>
                          </a:lnTo>
                          <a:lnTo>
                            <a:pt x="65" y="94"/>
                          </a:lnTo>
                          <a:lnTo>
                            <a:pt x="66" y="102"/>
                          </a:lnTo>
                          <a:lnTo>
                            <a:pt x="70" y="113"/>
                          </a:lnTo>
                          <a:lnTo>
                            <a:pt x="70" y="128"/>
                          </a:lnTo>
                          <a:lnTo>
                            <a:pt x="66" y="136"/>
                          </a:lnTo>
                          <a:lnTo>
                            <a:pt x="60" y="142"/>
                          </a:lnTo>
                          <a:lnTo>
                            <a:pt x="59" y="147"/>
                          </a:lnTo>
                          <a:lnTo>
                            <a:pt x="62" y="155"/>
                          </a:lnTo>
                          <a:lnTo>
                            <a:pt x="65" y="163"/>
                          </a:lnTo>
                          <a:lnTo>
                            <a:pt x="56" y="163"/>
                          </a:lnTo>
                          <a:lnTo>
                            <a:pt x="48" y="163"/>
                          </a:lnTo>
                          <a:lnTo>
                            <a:pt x="45" y="161"/>
                          </a:lnTo>
                          <a:lnTo>
                            <a:pt x="39" y="161"/>
                          </a:lnTo>
                          <a:lnTo>
                            <a:pt x="33" y="163"/>
                          </a:lnTo>
                          <a:lnTo>
                            <a:pt x="27" y="168"/>
                          </a:lnTo>
                          <a:lnTo>
                            <a:pt x="22" y="168"/>
                          </a:lnTo>
                          <a:lnTo>
                            <a:pt x="19" y="169"/>
                          </a:lnTo>
                          <a:lnTo>
                            <a:pt x="12" y="174"/>
                          </a:lnTo>
                          <a:lnTo>
                            <a:pt x="10" y="171"/>
                          </a:lnTo>
                          <a:lnTo>
                            <a:pt x="7" y="168"/>
                          </a:lnTo>
                          <a:lnTo>
                            <a:pt x="3" y="165"/>
                          </a:lnTo>
                          <a:lnTo>
                            <a:pt x="0" y="163"/>
                          </a:lnTo>
                          <a:lnTo>
                            <a:pt x="0" y="155"/>
                          </a:lnTo>
                          <a:lnTo>
                            <a:pt x="3" y="144"/>
                          </a:lnTo>
                          <a:lnTo>
                            <a:pt x="7" y="144"/>
                          </a:lnTo>
                          <a:lnTo>
                            <a:pt x="12" y="142"/>
                          </a:lnTo>
                          <a:lnTo>
                            <a:pt x="18" y="142"/>
                          </a:lnTo>
                          <a:lnTo>
                            <a:pt x="18" y="140"/>
                          </a:lnTo>
                          <a:lnTo>
                            <a:pt x="12" y="136"/>
                          </a:lnTo>
                          <a:lnTo>
                            <a:pt x="12" y="129"/>
                          </a:lnTo>
                          <a:lnTo>
                            <a:pt x="12" y="126"/>
                          </a:lnTo>
                          <a:lnTo>
                            <a:pt x="18" y="121"/>
                          </a:lnTo>
                          <a:lnTo>
                            <a:pt x="21" y="119"/>
                          </a:lnTo>
                          <a:lnTo>
                            <a:pt x="24" y="117"/>
                          </a:lnTo>
                          <a:lnTo>
                            <a:pt x="28" y="117"/>
                          </a:lnTo>
                          <a:lnTo>
                            <a:pt x="31" y="115"/>
                          </a:lnTo>
                          <a:lnTo>
                            <a:pt x="33" y="98"/>
                          </a:lnTo>
                          <a:lnTo>
                            <a:pt x="36" y="86"/>
                          </a:lnTo>
                          <a:lnTo>
                            <a:pt x="36" y="79"/>
                          </a:lnTo>
                          <a:lnTo>
                            <a:pt x="27" y="77"/>
                          </a:lnTo>
                          <a:lnTo>
                            <a:pt x="30" y="66"/>
                          </a:lnTo>
                          <a:lnTo>
                            <a:pt x="22" y="60"/>
                          </a:lnTo>
                          <a:lnTo>
                            <a:pt x="15" y="63"/>
                          </a:lnTo>
                          <a:lnTo>
                            <a:pt x="24" y="48"/>
                          </a:lnTo>
                          <a:lnTo>
                            <a:pt x="22" y="25"/>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sp>
                <p:nvSpPr>
                  <p:cNvPr id="1050" name="Freeform 26"/>
                  <p:cNvSpPr>
                    <a:spLocks/>
                  </p:cNvSpPr>
                  <p:nvPr/>
                </p:nvSpPr>
                <p:spPr bwMode="auto">
                  <a:xfrm>
                    <a:off x="1796" y="462"/>
                    <a:ext cx="395" cy="293"/>
                  </a:xfrm>
                  <a:custGeom>
                    <a:avLst/>
                    <a:gdLst/>
                    <a:ahLst/>
                    <a:cxnLst>
                      <a:cxn ang="0">
                        <a:pos x="24" y="285"/>
                      </a:cxn>
                      <a:cxn ang="0">
                        <a:pos x="39" y="264"/>
                      </a:cxn>
                      <a:cxn ang="0">
                        <a:pos x="48" y="258"/>
                      </a:cxn>
                      <a:cxn ang="0">
                        <a:pos x="61" y="252"/>
                      </a:cxn>
                      <a:cxn ang="0">
                        <a:pos x="71" y="252"/>
                      </a:cxn>
                      <a:cxn ang="0">
                        <a:pos x="80" y="243"/>
                      </a:cxn>
                      <a:cxn ang="0">
                        <a:pos x="90" y="231"/>
                      </a:cxn>
                      <a:cxn ang="0">
                        <a:pos x="100" y="224"/>
                      </a:cxn>
                      <a:cxn ang="0">
                        <a:pos x="111" y="218"/>
                      </a:cxn>
                      <a:cxn ang="0">
                        <a:pos x="122" y="210"/>
                      </a:cxn>
                      <a:cxn ang="0">
                        <a:pos x="137" y="205"/>
                      </a:cxn>
                      <a:cxn ang="0">
                        <a:pos x="160" y="210"/>
                      </a:cxn>
                      <a:cxn ang="0">
                        <a:pos x="179" y="201"/>
                      </a:cxn>
                      <a:cxn ang="0">
                        <a:pos x="189" y="180"/>
                      </a:cxn>
                      <a:cxn ang="0">
                        <a:pos x="202" y="163"/>
                      </a:cxn>
                      <a:cxn ang="0">
                        <a:pos x="211" y="149"/>
                      </a:cxn>
                      <a:cxn ang="0">
                        <a:pos x="219" y="136"/>
                      </a:cxn>
                      <a:cxn ang="0">
                        <a:pos x="236" y="123"/>
                      </a:cxn>
                      <a:cxn ang="0">
                        <a:pos x="233" y="141"/>
                      </a:cxn>
                      <a:cxn ang="0">
                        <a:pos x="246" y="149"/>
                      </a:cxn>
                      <a:cxn ang="0">
                        <a:pos x="258" y="142"/>
                      </a:cxn>
                      <a:cxn ang="0">
                        <a:pos x="262" y="130"/>
                      </a:cxn>
                      <a:cxn ang="0">
                        <a:pos x="267" y="117"/>
                      </a:cxn>
                      <a:cxn ang="0">
                        <a:pos x="274" y="105"/>
                      </a:cxn>
                      <a:cxn ang="0">
                        <a:pos x="296" y="105"/>
                      </a:cxn>
                      <a:cxn ang="0">
                        <a:pos x="318" y="84"/>
                      </a:cxn>
                      <a:cxn ang="0">
                        <a:pos x="339" y="69"/>
                      </a:cxn>
                      <a:cxn ang="0">
                        <a:pos x="363" y="33"/>
                      </a:cxn>
                      <a:cxn ang="0">
                        <a:pos x="383" y="16"/>
                      </a:cxn>
                      <a:cxn ang="0">
                        <a:pos x="376" y="0"/>
                      </a:cxn>
                      <a:cxn ang="0">
                        <a:pos x="341" y="10"/>
                      </a:cxn>
                      <a:cxn ang="0">
                        <a:pos x="318" y="21"/>
                      </a:cxn>
                      <a:cxn ang="0">
                        <a:pos x="293" y="27"/>
                      </a:cxn>
                      <a:cxn ang="0">
                        <a:pos x="262" y="44"/>
                      </a:cxn>
                      <a:cxn ang="0">
                        <a:pos x="236" y="54"/>
                      </a:cxn>
                      <a:cxn ang="0">
                        <a:pos x="208" y="69"/>
                      </a:cxn>
                      <a:cxn ang="0">
                        <a:pos x="189" y="90"/>
                      </a:cxn>
                      <a:cxn ang="0">
                        <a:pos x="173" y="105"/>
                      </a:cxn>
                      <a:cxn ang="0">
                        <a:pos x="141" y="130"/>
                      </a:cxn>
                      <a:cxn ang="0">
                        <a:pos x="109" y="161"/>
                      </a:cxn>
                      <a:cxn ang="0">
                        <a:pos x="81" y="184"/>
                      </a:cxn>
                      <a:cxn ang="0">
                        <a:pos x="60" y="216"/>
                      </a:cxn>
                      <a:cxn ang="0">
                        <a:pos x="36" y="237"/>
                      </a:cxn>
                      <a:cxn ang="0">
                        <a:pos x="0" y="292"/>
                      </a:cxn>
                    </a:cxnLst>
                    <a:rect l="0" t="0" r="r" b="b"/>
                    <a:pathLst>
                      <a:path w="395" h="293">
                        <a:moveTo>
                          <a:pt x="0" y="292"/>
                        </a:moveTo>
                        <a:lnTo>
                          <a:pt x="24" y="285"/>
                        </a:lnTo>
                        <a:lnTo>
                          <a:pt x="33" y="273"/>
                        </a:lnTo>
                        <a:lnTo>
                          <a:pt x="39" y="264"/>
                        </a:lnTo>
                        <a:lnTo>
                          <a:pt x="42" y="258"/>
                        </a:lnTo>
                        <a:lnTo>
                          <a:pt x="48" y="258"/>
                        </a:lnTo>
                        <a:lnTo>
                          <a:pt x="54" y="252"/>
                        </a:lnTo>
                        <a:lnTo>
                          <a:pt x="61" y="252"/>
                        </a:lnTo>
                        <a:lnTo>
                          <a:pt x="66" y="252"/>
                        </a:lnTo>
                        <a:lnTo>
                          <a:pt x="71" y="252"/>
                        </a:lnTo>
                        <a:lnTo>
                          <a:pt x="74" y="252"/>
                        </a:lnTo>
                        <a:lnTo>
                          <a:pt x="80" y="243"/>
                        </a:lnTo>
                        <a:lnTo>
                          <a:pt x="83" y="237"/>
                        </a:lnTo>
                        <a:lnTo>
                          <a:pt x="90" y="231"/>
                        </a:lnTo>
                        <a:lnTo>
                          <a:pt x="96" y="228"/>
                        </a:lnTo>
                        <a:lnTo>
                          <a:pt x="100" y="224"/>
                        </a:lnTo>
                        <a:lnTo>
                          <a:pt x="106" y="222"/>
                        </a:lnTo>
                        <a:lnTo>
                          <a:pt x="111" y="218"/>
                        </a:lnTo>
                        <a:lnTo>
                          <a:pt x="117" y="213"/>
                        </a:lnTo>
                        <a:lnTo>
                          <a:pt x="122" y="210"/>
                        </a:lnTo>
                        <a:lnTo>
                          <a:pt x="129" y="203"/>
                        </a:lnTo>
                        <a:lnTo>
                          <a:pt x="137" y="205"/>
                        </a:lnTo>
                        <a:lnTo>
                          <a:pt x="148" y="210"/>
                        </a:lnTo>
                        <a:lnTo>
                          <a:pt x="160" y="210"/>
                        </a:lnTo>
                        <a:lnTo>
                          <a:pt x="173" y="203"/>
                        </a:lnTo>
                        <a:lnTo>
                          <a:pt x="179" y="201"/>
                        </a:lnTo>
                        <a:lnTo>
                          <a:pt x="183" y="189"/>
                        </a:lnTo>
                        <a:lnTo>
                          <a:pt x="189" y="180"/>
                        </a:lnTo>
                        <a:lnTo>
                          <a:pt x="199" y="170"/>
                        </a:lnTo>
                        <a:lnTo>
                          <a:pt x="202" y="163"/>
                        </a:lnTo>
                        <a:lnTo>
                          <a:pt x="202" y="155"/>
                        </a:lnTo>
                        <a:lnTo>
                          <a:pt x="211" y="149"/>
                        </a:lnTo>
                        <a:lnTo>
                          <a:pt x="216" y="142"/>
                        </a:lnTo>
                        <a:lnTo>
                          <a:pt x="219" y="136"/>
                        </a:lnTo>
                        <a:lnTo>
                          <a:pt x="222" y="136"/>
                        </a:lnTo>
                        <a:lnTo>
                          <a:pt x="236" y="123"/>
                        </a:lnTo>
                        <a:lnTo>
                          <a:pt x="236" y="136"/>
                        </a:lnTo>
                        <a:lnTo>
                          <a:pt x="233" y="141"/>
                        </a:lnTo>
                        <a:lnTo>
                          <a:pt x="236" y="147"/>
                        </a:lnTo>
                        <a:lnTo>
                          <a:pt x="246" y="149"/>
                        </a:lnTo>
                        <a:lnTo>
                          <a:pt x="252" y="149"/>
                        </a:lnTo>
                        <a:lnTo>
                          <a:pt x="258" y="142"/>
                        </a:lnTo>
                        <a:lnTo>
                          <a:pt x="262" y="136"/>
                        </a:lnTo>
                        <a:lnTo>
                          <a:pt x="262" y="130"/>
                        </a:lnTo>
                        <a:lnTo>
                          <a:pt x="267" y="123"/>
                        </a:lnTo>
                        <a:lnTo>
                          <a:pt x="267" y="117"/>
                        </a:lnTo>
                        <a:lnTo>
                          <a:pt x="271" y="109"/>
                        </a:lnTo>
                        <a:lnTo>
                          <a:pt x="274" y="105"/>
                        </a:lnTo>
                        <a:lnTo>
                          <a:pt x="281" y="105"/>
                        </a:lnTo>
                        <a:lnTo>
                          <a:pt x="296" y="105"/>
                        </a:lnTo>
                        <a:lnTo>
                          <a:pt x="307" y="96"/>
                        </a:lnTo>
                        <a:lnTo>
                          <a:pt x="318" y="84"/>
                        </a:lnTo>
                        <a:lnTo>
                          <a:pt x="329" y="79"/>
                        </a:lnTo>
                        <a:lnTo>
                          <a:pt x="339" y="69"/>
                        </a:lnTo>
                        <a:lnTo>
                          <a:pt x="347" y="52"/>
                        </a:lnTo>
                        <a:lnTo>
                          <a:pt x="363" y="33"/>
                        </a:lnTo>
                        <a:lnTo>
                          <a:pt x="373" y="25"/>
                        </a:lnTo>
                        <a:lnTo>
                          <a:pt x="383" y="16"/>
                        </a:lnTo>
                        <a:lnTo>
                          <a:pt x="394" y="6"/>
                        </a:lnTo>
                        <a:lnTo>
                          <a:pt x="376" y="0"/>
                        </a:lnTo>
                        <a:lnTo>
                          <a:pt x="358" y="0"/>
                        </a:lnTo>
                        <a:lnTo>
                          <a:pt x="341" y="10"/>
                        </a:lnTo>
                        <a:lnTo>
                          <a:pt x="332" y="16"/>
                        </a:lnTo>
                        <a:lnTo>
                          <a:pt x="318" y="21"/>
                        </a:lnTo>
                        <a:lnTo>
                          <a:pt x="302" y="23"/>
                        </a:lnTo>
                        <a:lnTo>
                          <a:pt x="293" y="27"/>
                        </a:lnTo>
                        <a:lnTo>
                          <a:pt x="274" y="37"/>
                        </a:lnTo>
                        <a:lnTo>
                          <a:pt x="262" y="44"/>
                        </a:lnTo>
                        <a:lnTo>
                          <a:pt x="250" y="50"/>
                        </a:lnTo>
                        <a:lnTo>
                          <a:pt x="236" y="54"/>
                        </a:lnTo>
                        <a:lnTo>
                          <a:pt x="222" y="60"/>
                        </a:lnTo>
                        <a:lnTo>
                          <a:pt x="208" y="69"/>
                        </a:lnTo>
                        <a:lnTo>
                          <a:pt x="198" y="79"/>
                        </a:lnTo>
                        <a:lnTo>
                          <a:pt x="189" y="90"/>
                        </a:lnTo>
                        <a:lnTo>
                          <a:pt x="180" y="99"/>
                        </a:lnTo>
                        <a:lnTo>
                          <a:pt x="173" y="105"/>
                        </a:lnTo>
                        <a:lnTo>
                          <a:pt x="157" y="117"/>
                        </a:lnTo>
                        <a:lnTo>
                          <a:pt x="141" y="130"/>
                        </a:lnTo>
                        <a:lnTo>
                          <a:pt x="122" y="142"/>
                        </a:lnTo>
                        <a:lnTo>
                          <a:pt x="109" y="161"/>
                        </a:lnTo>
                        <a:lnTo>
                          <a:pt x="94" y="176"/>
                        </a:lnTo>
                        <a:lnTo>
                          <a:pt x="81" y="184"/>
                        </a:lnTo>
                        <a:lnTo>
                          <a:pt x="68" y="203"/>
                        </a:lnTo>
                        <a:lnTo>
                          <a:pt x="60" y="216"/>
                        </a:lnTo>
                        <a:lnTo>
                          <a:pt x="48" y="228"/>
                        </a:lnTo>
                        <a:lnTo>
                          <a:pt x="36" y="237"/>
                        </a:lnTo>
                        <a:lnTo>
                          <a:pt x="24" y="245"/>
                        </a:lnTo>
                        <a:lnTo>
                          <a:pt x="0" y="292"/>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sp>
              <p:nvSpPr>
                <p:cNvPr id="1052" name="Freeform 28"/>
                <p:cNvSpPr>
                  <a:spLocks/>
                </p:cNvSpPr>
                <p:nvPr/>
              </p:nvSpPr>
              <p:spPr bwMode="auto">
                <a:xfrm>
                  <a:off x="2493" y="2113"/>
                  <a:ext cx="119" cy="284"/>
                </a:xfrm>
                <a:custGeom>
                  <a:avLst/>
                  <a:gdLst/>
                  <a:ahLst/>
                  <a:cxnLst>
                    <a:cxn ang="0">
                      <a:pos x="21" y="87"/>
                    </a:cxn>
                    <a:cxn ang="0">
                      <a:pos x="19" y="144"/>
                    </a:cxn>
                    <a:cxn ang="0">
                      <a:pos x="9" y="180"/>
                    </a:cxn>
                    <a:cxn ang="0">
                      <a:pos x="0" y="213"/>
                    </a:cxn>
                    <a:cxn ang="0">
                      <a:pos x="0" y="238"/>
                    </a:cxn>
                    <a:cxn ang="0">
                      <a:pos x="3" y="259"/>
                    </a:cxn>
                    <a:cxn ang="0">
                      <a:pos x="13" y="278"/>
                    </a:cxn>
                    <a:cxn ang="0">
                      <a:pos x="21" y="280"/>
                    </a:cxn>
                    <a:cxn ang="0">
                      <a:pos x="29" y="280"/>
                    </a:cxn>
                    <a:cxn ang="0">
                      <a:pos x="38" y="283"/>
                    </a:cxn>
                    <a:cxn ang="0">
                      <a:pos x="42" y="267"/>
                    </a:cxn>
                    <a:cxn ang="0">
                      <a:pos x="47" y="230"/>
                    </a:cxn>
                    <a:cxn ang="0">
                      <a:pos x="60" y="205"/>
                    </a:cxn>
                    <a:cxn ang="0">
                      <a:pos x="63" y="167"/>
                    </a:cxn>
                    <a:cxn ang="0">
                      <a:pos x="69" y="153"/>
                    </a:cxn>
                    <a:cxn ang="0">
                      <a:pos x="75" y="142"/>
                    </a:cxn>
                    <a:cxn ang="0">
                      <a:pos x="79" y="115"/>
                    </a:cxn>
                    <a:cxn ang="0">
                      <a:pos x="88" y="98"/>
                    </a:cxn>
                    <a:cxn ang="0">
                      <a:pos x="94" y="85"/>
                    </a:cxn>
                    <a:cxn ang="0">
                      <a:pos x="99" y="75"/>
                    </a:cxn>
                    <a:cxn ang="0">
                      <a:pos x="99" y="69"/>
                    </a:cxn>
                    <a:cxn ang="0">
                      <a:pos x="113" y="54"/>
                    </a:cxn>
                    <a:cxn ang="0">
                      <a:pos x="114" y="31"/>
                    </a:cxn>
                    <a:cxn ang="0">
                      <a:pos x="118" y="16"/>
                    </a:cxn>
                    <a:cxn ang="0">
                      <a:pos x="105" y="10"/>
                    </a:cxn>
                    <a:cxn ang="0">
                      <a:pos x="98" y="0"/>
                    </a:cxn>
                    <a:cxn ang="0">
                      <a:pos x="88" y="10"/>
                    </a:cxn>
                    <a:cxn ang="0">
                      <a:pos x="79" y="35"/>
                    </a:cxn>
                    <a:cxn ang="0">
                      <a:pos x="69" y="52"/>
                    </a:cxn>
                    <a:cxn ang="0">
                      <a:pos x="60" y="66"/>
                    </a:cxn>
                    <a:cxn ang="0">
                      <a:pos x="56" y="66"/>
                    </a:cxn>
                    <a:cxn ang="0">
                      <a:pos x="47" y="75"/>
                    </a:cxn>
                    <a:cxn ang="0">
                      <a:pos x="42" y="84"/>
                    </a:cxn>
                    <a:cxn ang="0">
                      <a:pos x="21" y="87"/>
                    </a:cxn>
                  </a:cxnLst>
                  <a:rect l="0" t="0" r="r" b="b"/>
                  <a:pathLst>
                    <a:path w="119" h="284">
                      <a:moveTo>
                        <a:pt x="21" y="87"/>
                      </a:moveTo>
                      <a:lnTo>
                        <a:pt x="19" y="144"/>
                      </a:lnTo>
                      <a:lnTo>
                        <a:pt x="9" y="180"/>
                      </a:lnTo>
                      <a:lnTo>
                        <a:pt x="0" y="213"/>
                      </a:lnTo>
                      <a:lnTo>
                        <a:pt x="0" y="238"/>
                      </a:lnTo>
                      <a:lnTo>
                        <a:pt x="3" y="259"/>
                      </a:lnTo>
                      <a:lnTo>
                        <a:pt x="13" y="278"/>
                      </a:lnTo>
                      <a:lnTo>
                        <a:pt x="21" y="280"/>
                      </a:lnTo>
                      <a:lnTo>
                        <a:pt x="29" y="280"/>
                      </a:lnTo>
                      <a:lnTo>
                        <a:pt x="38" y="283"/>
                      </a:lnTo>
                      <a:lnTo>
                        <a:pt x="42" y="267"/>
                      </a:lnTo>
                      <a:lnTo>
                        <a:pt x="47" y="230"/>
                      </a:lnTo>
                      <a:lnTo>
                        <a:pt x="60" y="205"/>
                      </a:lnTo>
                      <a:lnTo>
                        <a:pt x="63" y="167"/>
                      </a:lnTo>
                      <a:lnTo>
                        <a:pt x="69" y="153"/>
                      </a:lnTo>
                      <a:lnTo>
                        <a:pt x="75" y="142"/>
                      </a:lnTo>
                      <a:lnTo>
                        <a:pt x="79" y="115"/>
                      </a:lnTo>
                      <a:lnTo>
                        <a:pt x="88" y="98"/>
                      </a:lnTo>
                      <a:lnTo>
                        <a:pt x="94" y="85"/>
                      </a:lnTo>
                      <a:lnTo>
                        <a:pt x="99" y="75"/>
                      </a:lnTo>
                      <a:lnTo>
                        <a:pt x="99" y="69"/>
                      </a:lnTo>
                      <a:lnTo>
                        <a:pt x="113" y="54"/>
                      </a:lnTo>
                      <a:lnTo>
                        <a:pt x="114" y="31"/>
                      </a:lnTo>
                      <a:lnTo>
                        <a:pt x="118" y="16"/>
                      </a:lnTo>
                      <a:lnTo>
                        <a:pt x="105" y="10"/>
                      </a:lnTo>
                      <a:lnTo>
                        <a:pt x="98" y="0"/>
                      </a:lnTo>
                      <a:lnTo>
                        <a:pt x="88" y="10"/>
                      </a:lnTo>
                      <a:lnTo>
                        <a:pt x="79" y="35"/>
                      </a:lnTo>
                      <a:lnTo>
                        <a:pt x="69" y="52"/>
                      </a:lnTo>
                      <a:lnTo>
                        <a:pt x="60" y="66"/>
                      </a:lnTo>
                      <a:lnTo>
                        <a:pt x="56" y="66"/>
                      </a:lnTo>
                      <a:lnTo>
                        <a:pt x="47" y="75"/>
                      </a:lnTo>
                      <a:lnTo>
                        <a:pt x="42" y="84"/>
                      </a:lnTo>
                      <a:lnTo>
                        <a:pt x="21" y="87"/>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53" name="Freeform 29"/>
                <p:cNvSpPr>
                  <a:spLocks/>
                </p:cNvSpPr>
                <p:nvPr/>
              </p:nvSpPr>
              <p:spPr bwMode="auto">
                <a:xfrm>
                  <a:off x="1931" y="490"/>
                  <a:ext cx="1595" cy="1343"/>
                </a:xfrm>
                <a:custGeom>
                  <a:avLst/>
                  <a:gdLst/>
                  <a:ahLst/>
                  <a:cxnLst>
                    <a:cxn ang="0">
                      <a:pos x="93" y="562"/>
                    </a:cxn>
                    <a:cxn ang="0">
                      <a:pos x="106" y="464"/>
                    </a:cxn>
                    <a:cxn ang="0">
                      <a:pos x="160" y="408"/>
                    </a:cxn>
                    <a:cxn ang="0">
                      <a:pos x="222" y="381"/>
                    </a:cxn>
                    <a:cxn ang="0">
                      <a:pos x="239" y="324"/>
                    </a:cxn>
                    <a:cxn ang="0">
                      <a:pos x="318" y="273"/>
                    </a:cxn>
                    <a:cxn ang="0">
                      <a:pos x="369" y="203"/>
                    </a:cxn>
                    <a:cxn ang="0">
                      <a:pos x="345" y="167"/>
                    </a:cxn>
                    <a:cxn ang="0">
                      <a:pos x="350" y="134"/>
                    </a:cxn>
                    <a:cxn ang="0">
                      <a:pos x="299" y="182"/>
                    </a:cxn>
                    <a:cxn ang="0">
                      <a:pos x="282" y="278"/>
                    </a:cxn>
                    <a:cxn ang="0">
                      <a:pos x="248" y="307"/>
                    </a:cxn>
                    <a:cxn ang="0">
                      <a:pos x="230" y="257"/>
                    </a:cxn>
                    <a:cxn ang="0">
                      <a:pos x="182" y="280"/>
                    </a:cxn>
                    <a:cxn ang="0">
                      <a:pos x="169" y="243"/>
                    </a:cxn>
                    <a:cxn ang="0">
                      <a:pos x="170" y="204"/>
                    </a:cxn>
                    <a:cxn ang="0">
                      <a:pos x="222" y="180"/>
                    </a:cxn>
                    <a:cxn ang="0">
                      <a:pos x="255" y="114"/>
                    </a:cxn>
                    <a:cxn ang="0">
                      <a:pos x="309" y="39"/>
                    </a:cxn>
                    <a:cxn ang="0">
                      <a:pos x="383" y="18"/>
                    </a:cxn>
                    <a:cxn ang="0">
                      <a:pos x="481" y="77"/>
                    </a:cxn>
                    <a:cxn ang="0">
                      <a:pos x="446" y="167"/>
                    </a:cxn>
                    <a:cxn ang="0">
                      <a:pos x="481" y="213"/>
                    </a:cxn>
                    <a:cxn ang="0">
                      <a:pos x="511" y="161"/>
                    </a:cxn>
                    <a:cxn ang="0">
                      <a:pos x="644" y="140"/>
                    </a:cxn>
                    <a:cxn ang="0">
                      <a:pos x="804" y="24"/>
                    </a:cxn>
                    <a:cxn ang="0">
                      <a:pos x="1054" y="77"/>
                    </a:cxn>
                    <a:cxn ang="0">
                      <a:pos x="1503" y="169"/>
                    </a:cxn>
                    <a:cxn ang="0">
                      <a:pos x="1542" y="223"/>
                    </a:cxn>
                    <a:cxn ang="0">
                      <a:pos x="1557" y="406"/>
                    </a:cxn>
                    <a:cxn ang="0">
                      <a:pos x="1425" y="259"/>
                    </a:cxn>
                    <a:cxn ang="0">
                      <a:pos x="1322" y="326"/>
                    </a:cxn>
                    <a:cxn ang="0">
                      <a:pos x="1465" y="581"/>
                    </a:cxn>
                    <a:cxn ang="0">
                      <a:pos x="1407" y="690"/>
                    </a:cxn>
                    <a:cxn ang="0">
                      <a:pos x="1502" y="939"/>
                    </a:cxn>
                    <a:cxn ang="0">
                      <a:pos x="1405" y="1069"/>
                    </a:cxn>
                    <a:cxn ang="0">
                      <a:pos x="1380" y="1170"/>
                    </a:cxn>
                    <a:cxn ang="0">
                      <a:pos x="1374" y="1268"/>
                    </a:cxn>
                    <a:cxn ang="0">
                      <a:pos x="1341" y="1264"/>
                    </a:cxn>
                    <a:cxn ang="0">
                      <a:pos x="1243" y="1059"/>
                    </a:cxn>
                    <a:cxn ang="0">
                      <a:pos x="1104" y="1053"/>
                    </a:cxn>
                    <a:cxn ang="0">
                      <a:pos x="1019" y="1172"/>
                    </a:cxn>
                    <a:cxn ang="0">
                      <a:pos x="846" y="910"/>
                    </a:cxn>
                    <a:cxn ang="0">
                      <a:pos x="616" y="818"/>
                    </a:cxn>
                    <a:cxn ang="0">
                      <a:pos x="790" y="981"/>
                    </a:cxn>
                    <a:cxn ang="0">
                      <a:pos x="588" y="1128"/>
                    </a:cxn>
                    <a:cxn ang="0">
                      <a:pos x="535" y="989"/>
                    </a:cxn>
                    <a:cxn ang="0">
                      <a:pos x="450" y="829"/>
                    </a:cxn>
                    <a:cxn ang="0">
                      <a:pos x="402" y="710"/>
                    </a:cxn>
                    <a:cxn ang="0">
                      <a:pos x="378" y="655"/>
                    </a:cxn>
                    <a:cxn ang="0">
                      <a:pos x="348" y="623"/>
                    </a:cxn>
                    <a:cxn ang="0">
                      <a:pos x="336" y="682"/>
                    </a:cxn>
                    <a:cxn ang="0">
                      <a:pos x="294" y="590"/>
                    </a:cxn>
                    <a:cxn ang="0">
                      <a:pos x="246" y="556"/>
                    </a:cxn>
                    <a:cxn ang="0">
                      <a:pos x="297" y="636"/>
                    </a:cxn>
                    <a:cxn ang="0">
                      <a:pos x="275" y="655"/>
                    </a:cxn>
                    <a:cxn ang="0">
                      <a:pos x="234" y="602"/>
                    </a:cxn>
                    <a:cxn ang="0">
                      <a:pos x="188" y="565"/>
                    </a:cxn>
                    <a:cxn ang="0">
                      <a:pos x="126" y="613"/>
                    </a:cxn>
                    <a:cxn ang="0">
                      <a:pos x="114" y="667"/>
                    </a:cxn>
                    <a:cxn ang="0">
                      <a:pos x="71" y="707"/>
                    </a:cxn>
                    <a:cxn ang="0">
                      <a:pos x="9" y="682"/>
                    </a:cxn>
                  </a:cxnLst>
                  <a:rect l="0" t="0" r="r" b="b"/>
                  <a:pathLst>
                    <a:path w="1595" h="1343">
                      <a:moveTo>
                        <a:pt x="0" y="602"/>
                      </a:moveTo>
                      <a:lnTo>
                        <a:pt x="14" y="583"/>
                      </a:lnTo>
                      <a:lnTo>
                        <a:pt x="23" y="569"/>
                      </a:lnTo>
                      <a:lnTo>
                        <a:pt x="42" y="569"/>
                      </a:lnTo>
                      <a:lnTo>
                        <a:pt x="63" y="573"/>
                      </a:lnTo>
                      <a:lnTo>
                        <a:pt x="77" y="565"/>
                      </a:lnTo>
                      <a:lnTo>
                        <a:pt x="93" y="562"/>
                      </a:lnTo>
                      <a:lnTo>
                        <a:pt x="94" y="538"/>
                      </a:lnTo>
                      <a:lnTo>
                        <a:pt x="103" y="521"/>
                      </a:lnTo>
                      <a:lnTo>
                        <a:pt x="81" y="502"/>
                      </a:lnTo>
                      <a:lnTo>
                        <a:pt x="78" y="487"/>
                      </a:lnTo>
                      <a:lnTo>
                        <a:pt x="80" y="466"/>
                      </a:lnTo>
                      <a:lnTo>
                        <a:pt x="96" y="466"/>
                      </a:lnTo>
                      <a:lnTo>
                        <a:pt x="106" y="464"/>
                      </a:lnTo>
                      <a:lnTo>
                        <a:pt x="108" y="466"/>
                      </a:lnTo>
                      <a:lnTo>
                        <a:pt x="119" y="454"/>
                      </a:lnTo>
                      <a:lnTo>
                        <a:pt x="131" y="448"/>
                      </a:lnTo>
                      <a:lnTo>
                        <a:pt x="135" y="448"/>
                      </a:lnTo>
                      <a:lnTo>
                        <a:pt x="143" y="435"/>
                      </a:lnTo>
                      <a:lnTo>
                        <a:pt x="151" y="431"/>
                      </a:lnTo>
                      <a:lnTo>
                        <a:pt x="160" y="408"/>
                      </a:lnTo>
                      <a:lnTo>
                        <a:pt x="166" y="414"/>
                      </a:lnTo>
                      <a:lnTo>
                        <a:pt x="177" y="400"/>
                      </a:lnTo>
                      <a:lnTo>
                        <a:pt x="179" y="400"/>
                      </a:lnTo>
                      <a:lnTo>
                        <a:pt x="194" y="382"/>
                      </a:lnTo>
                      <a:lnTo>
                        <a:pt x="202" y="381"/>
                      </a:lnTo>
                      <a:lnTo>
                        <a:pt x="214" y="381"/>
                      </a:lnTo>
                      <a:lnTo>
                        <a:pt x="222" y="381"/>
                      </a:lnTo>
                      <a:lnTo>
                        <a:pt x="216" y="360"/>
                      </a:lnTo>
                      <a:lnTo>
                        <a:pt x="213" y="343"/>
                      </a:lnTo>
                      <a:lnTo>
                        <a:pt x="210" y="307"/>
                      </a:lnTo>
                      <a:lnTo>
                        <a:pt x="227" y="305"/>
                      </a:lnTo>
                      <a:lnTo>
                        <a:pt x="236" y="299"/>
                      </a:lnTo>
                      <a:lnTo>
                        <a:pt x="231" y="313"/>
                      </a:lnTo>
                      <a:lnTo>
                        <a:pt x="239" y="324"/>
                      </a:lnTo>
                      <a:lnTo>
                        <a:pt x="246" y="337"/>
                      </a:lnTo>
                      <a:lnTo>
                        <a:pt x="250" y="345"/>
                      </a:lnTo>
                      <a:lnTo>
                        <a:pt x="271" y="343"/>
                      </a:lnTo>
                      <a:lnTo>
                        <a:pt x="288" y="312"/>
                      </a:lnTo>
                      <a:lnTo>
                        <a:pt x="301" y="297"/>
                      </a:lnTo>
                      <a:lnTo>
                        <a:pt x="309" y="286"/>
                      </a:lnTo>
                      <a:lnTo>
                        <a:pt x="318" y="273"/>
                      </a:lnTo>
                      <a:lnTo>
                        <a:pt x="326" y="257"/>
                      </a:lnTo>
                      <a:lnTo>
                        <a:pt x="333" y="263"/>
                      </a:lnTo>
                      <a:lnTo>
                        <a:pt x="333" y="253"/>
                      </a:lnTo>
                      <a:lnTo>
                        <a:pt x="338" y="246"/>
                      </a:lnTo>
                      <a:lnTo>
                        <a:pt x="351" y="251"/>
                      </a:lnTo>
                      <a:lnTo>
                        <a:pt x="373" y="278"/>
                      </a:lnTo>
                      <a:lnTo>
                        <a:pt x="369" y="203"/>
                      </a:lnTo>
                      <a:lnTo>
                        <a:pt x="350" y="236"/>
                      </a:lnTo>
                      <a:lnTo>
                        <a:pt x="335" y="234"/>
                      </a:lnTo>
                      <a:lnTo>
                        <a:pt x="330" y="213"/>
                      </a:lnTo>
                      <a:lnTo>
                        <a:pt x="330" y="203"/>
                      </a:lnTo>
                      <a:lnTo>
                        <a:pt x="326" y="196"/>
                      </a:lnTo>
                      <a:lnTo>
                        <a:pt x="338" y="180"/>
                      </a:lnTo>
                      <a:lnTo>
                        <a:pt x="345" y="167"/>
                      </a:lnTo>
                      <a:lnTo>
                        <a:pt x="352" y="163"/>
                      </a:lnTo>
                      <a:lnTo>
                        <a:pt x="358" y="161"/>
                      </a:lnTo>
                      <a:lnTo>
                        <a:pt x="363" y="150"/>
                      </a:lnTo>
                      <a:lnTo>
                        <a:pt x="369" y="148"/>
                      </a:lnTo>
                      <a:lnTo>
                        <a:pt x="376" y="148"/>
                      </a:lnTo>
                      <a:lnTo>
                        <a:pt x="363" y="129"/>
                      </a:lnTo>
                      <a:lnTo>
                        <a:pt x="350" y="134"/>
                      </a:lnTo>
                      <a:lnTo>
                        <a:pt x="341" y="134"/>
                      </a:lnTo>
                      <a:lnTo>
                        <a:pt x="333" y="127"/>
                      </a:lnTo>
                      <a:lnTo>
                        <a:pt x="333" y="140"/>
                      </a:lnTo>
                      <a:lnTo>
                        <a:pt x="326" y="153"/>
                      </a:lnTo>
                      <a:lnTo>
                        <a:pt x="316" y="174"/>
                      </a:lnTo>
                      <a:lnTo>
                        <a:pt x="306" y="182"/>
                      </a:lnTo>
                      <a:lnTo>
                        <a:pt x="299" y="182"/>
                      </a:lnTo>
                      <a:lnTo>
                        <a:pt x="296" y="196"/>
                      </a:lnTo>
                      <a:lnTo>
                        <a:pt x="296" y="203"/>
                      </a:lnTo>
                      <a:lnTo>
                        <a:pt x="290" y="209"/>
                      </a:lnTo>
                      <a:lnTo>
                        <a:pt x="297" y="234"/>
                      </a:lnTo>
                      <a:lnTo>
                        <a:pt x="301" y="246"/>
                      </a:lnTo>
                      <a:lnTo>
                        <a:pt x="293" y="265"/>
                      </a:lnTo>
                      <a:lnTo>
                        <a:pt x="282" y="278"/>
                      </a:lnTo>
                      <a:lnTo>
                        <a:pt x="279" y="297"/>
                      </a:lnTo>
                      <a:lnTo>
                        <a:pt x="274" y="312"/>
                      </a:lnTo>
                      <a:lnTo>
                        <a:pt x="268" y="312"/>
                      </a:lnTo>
                      <a:lnTo>
                        <a:pt x="259" y="313"/>
                      </a:lnTo>
                      <a:lnTo>
                        <a:pt x="250" y="320"/>
                      </a:lnTo>
                      <a:lnTo>
                        <a:pt x="248" y="318"/>
                      </a:lnTo>
                      <a:lnTo>
                        <a:pt x="248" y="307"/>
                      </a:lnTo>
                      <a:lnTo>
                        <a:pt x="246" y="291"/>
                      </a:lnTo>
                      <a:lnTo>
                        <a:pt x="239" y="291"/>
                      </a:lnTo>
                      <a:lnTo>
                        <a:pt x="234" y="280"/>
                      </a:lnTo>
                      <a:lnTo>
                        <a:pt x="236" y="265"/>
                      </a:lnTo>
                      <a:lnTo>
                        <a:pt x="237" y="257"/>
                      </a:lnTo>
                      <a:lnTo>
                        <a:pt x="236" y="253"/>
                      </a:lnTo>
                      <a:lnTo>
                        <a:pt x="230" y="257"/>
                      </a:lnTo>
                      <a:lnTo>
                        <a:pt x="227" y="257"/>
                      </a:lnTo>
                      <a:lnTo>
                        <a:pt x="222" y="255"/>
                      </a:lnTo>
                      <a:lnTo>
                        <a:pt x="220" y="253"/>
                      </a:lnTo>
                      <a:lnTo>
                        <a:pt x="213" y="261"/>
                      </a:lnTo>
                      <a:lnTo>
                        <a:pt x="205" y="272"/>
                      </a:lnTo>
                      <a:lnTo>
                        <a:pt x="198" y="282"/>
                      </a:lnTo>
                      <a:lnTo>
                        <a:pt x="182" y="280"/>
                      </a:lnTo>
                      <a:lnTo>
                        <a:pt x="171" y="278"/>
                      </a:lnTo>
                      <a:lnTo>
                        <a:pt x="165" y="267"/>
                      </a:lnTo>
                      <a:lnTo>
                        <a:pt x="165" y="261"/>
                      </a:lnTo>
                      <a:lnTo>
                        <a:pt x="169" y="253"/>
                      </a:lnTo>
                      <a:lnTo>
                        <a:pt x="174" y="246"/>
                      </a:lnTo>
                      <a:lnTo>
                        <a:pt x="179" y="238"/>
                      </a:lnTo>
                      <a:lnTo>
                        <a:pt x="169" y="243"/>
                      </a:lnTo>
                      <a:lnTo>
                        <a:pt x="165" y="232"/>
                      </a:lnTo>
                      <a:lnTo>
                        <a:pt x="165" y="225"/>
                      </a:lnTo>
                      <a:lnTo>
                        <a:pt x="179" y="223"/>
                      </a:lnTo>
                      <a:lnTo>
                        <a:pt x="192" y="222"/>
                      </a:lnTo>
                      <a:lnTo>
                        <a:pt x="183" y="215"/>
                      </a:lnTo>
                      <a:lnTo>
                        <a:pt x="170" y="217"/>
                      </a:lnTo>
                      <a:lnTo>
                        <a:pt x="170" y="204"/>
                      </a:lnTo>
                      <a:lnTo>
                        <a:pt x="176" y="196"/>
                      </a:lnTo>
                      <a:lnTo>
                        <a:pt x="189" y="188"/>
                      </a:lnTo>
                      <a:lnTo>
                        <a:pt x="194" y="180"/>
                      </a:lnTo>
                      <a:lnTo>
                        <a:pt x="198" y="175"/>
                      </a:lnTo>
                      <a:lnTo>
                        <a:pt x="208" y="174"/>
                      </a:lnTo>
                      <a:lnTo>
                        <a:pt x="217" y="175"/>
                      </a:lnTo>
                      <a:lnTo>
                        <a:pt x="222" y="180"/>
                      </a:lnTo>
                      <a:lnTo>
                        <a:pt x="228" y="174"/>
                      </a:lnTo>
                      <a:lnTo>
                        <a:pt x="222" y="171"/>
                      </a:lnTo>
                      <a:lnTo>
                        <a:pt x="222" y="154"/>
                      </a:lnTo>
                      <a:lnTo>
                        <a:pt x="240" y="135"/>
                      </a:lnTo>
                      <a:lnTo>
                        <a:pt x="250" y="123"/>
                      </a:lnTo>
                      <a:lnTo>
                        <a:pt x="256" y="121"/>
                      </a:lnTo>
                      <a:lnTo>
                        <a:pt x="255" y="114"/>
                      </a:lnTo>
                      <a:lnTo>
                        <a:pt x="264" y="102"/>
                      </a:lnTo>
                      <a:lnTo>
                        <a:pt x="274" y="84"/>
                      </a:lnTo>
                      <a:lnTo>
                        <a:pt x="285" y="75"/>
                      </a:lnTo>
                      <a:lnTo>
                        <a:pt x="276" y="66"/>
                      </a:lnTo>
                      <a:lnTo>
                        <a:pt x="300" y="48"/>
                      </a:lnTo>
                      <a:lnTo>
                        <a:pt x="310" y="50"/>
                      </a:lnTo>
                      <a:lnTo>
                        <a:pt x="309" y="39"/>
                      </a:lnTo>
                      <a:lnTo>
                        <a:pt x="329" y="37"/>
                      </a:lnTo>
                      <a:lnTo>
                        <a:pt x="367" y="4"/>
                      </a:lnTo>
                      <a:lnTo>
                        <a:pt x="373" y="0"/>
                      </a:lnTo>
                      <a:lnTo>
                        <a:pt x="366" y="24"/>
                      </a:lnTo>
                      <a:lnTo>
                        <a:pt x="375" y="12"/>
                      </a:lnTo>
                      <a:lnTo>
                        <a:pt x="384" y="8"/>
                      </a:lnTo>
                      <a:lnTo>
                        <a:pt x="383" y="18"/>
                      </a:lnTo>
                      <a:lnTo>
                        <a:pt x="412" y="6"/>
                      </a:lnTo>
                      <a:lnTo>
                        <a:pt x="426" y="16"/>
                      </a:lnTo>
                      <a:lnTo>
                        <a:pt x="406" y="27"/>
                      </a:lnTo>
                      <a:lnTo>
                        <a:pt x="414" y="39"/>
                      </a:lnTo>
                      <a:lnTo>
                        <a:pt x="441" y="37"/>
                      </a:lnTo>
                      <a:lnTo>
                        <a:pt x="483" y="56"/>
                      </a:lnTo>
                      <a:lnTo>
                        <a:pt x="481" y="77"/>
                      </a:lnTo>
                      <a:lnTo>
                        <a:pt x="463" y="96"/>
                      </a:lnTo>
                      <a:lnTo>
                        <a:pt x="437" y="106"/>
                      </a:lnTo>
                      <a:lnTo>
                        <a:pt x="432" y="127"/>
                      </a:lnTo>
                      <a:lnTo>
                        <a:pt x="434" y="148"/>
                      </a:lnTo>
                      <a:lnTo>
                        <a:pt x="441" y="153"/>
                      </a:lnTo>
                      <a:lnTo>
                        <a:pt x="443" y="163"/>
                      </a:lnTo>
                      <a:lnTo>
                        <a:pt x="446" y="167"/>
                      </a:lnTo>
                      <a:lnTo>
                        <a:pt x="452" y="171"/>
                      </a:lnTo>
                      <a:lnTo>
                        <a:pt x="453" y="183"/>
                      </a:lnTo>
                      <a:lnTo>
                        <a:pt x="462" y="198"/>
                      </a:lnTo>
                      <a:lnTo>
                        <a:pt x="462" y="204"/>
                      </a:lnTo>
                      <a:lnTo>
                        <a:pt x="471" y="204"/>
                      </a:lnTo>
                      <a:lnTo>
                        <a:pt x="474" y="209"/>
                      </a:lnTo>
                      <a:lnTo>
                        <a:pt x="481" y="213"/>
                      </a:lnTo>
                      <a:lnTo>
                        <a:pt x="485" y="207"/>
                      </a:lnTo>
                      <a:lnTo>
                        <a:pt x="489" y="196"/>
                      </a:lnTo>
                      <a:lnTo>
                        <a:pt x="492" y="190"/>
                      </a:lnTo>
                      <a:lnTo>
                        <a:pt x="500" y="194"/>
                      </a:lnTo>
                      <a:lnTo>
                        <a:pt x="509" y="180"/>
                      </a:lnTo>
                      <a:lnTo>
                        <a:pt x="509" y="169"/>
                      </a:lnTo>
                      <a:lnTo>
                        <a:pt x="511" y="161"/>
                      </a:lnTo>
                      <a:lnTo>
                        <a:pt x="513" y="154"/>
                      </a:lnTo>
                      <a:lnTo>
                        <a:pt x="531" y="148"/>
                      </a:lnTo>
                      <a:lnTo>
                        <a:pt x="545" y="142"/>
                      </a:lnTo>
                      <a:lnTo>
                        <a:pt x="564" y="134"/>
                      </a:lnTo>
                      <a:lnTo>
                        <a:pt x="586" y="140"/>
                      </a:lnTo>
                      <a:lnTo>
                        <a:pt x="608" y="140"/>
                      </a:lnTo>
                      <a:lnTo>
                        <a:pt x="644" y="140"/>
                      </a:lnTo>
                      <a:lnTo>
                        <a:pt x="650" y="90"/>
                      </a:lnTo>
                      <a:lnTo>
                        <a:pt x="670" y="92"/>
                      </a:lnTo>
                      <a:lnTo>
                        <a:pt x="685" y="129"/>
                      </a:lnTo>
                      <a:lnTo>
                        <a:pt x="688" y="98"/>
                      </a:lnTo>
                      <a:lnTo>
                        <a:pt x="755" y="6"/>
                      </a:lnTo>
                      <a:lnTo>
                        <a:pt x="781" y="6"/>
                      </a:lnTo>
                      <a:lnTo>
                        <a:pt x="804" y="24"/>
                      </a:lnTo>
                      <a:lnTo>
                        <a:pt x="835" y="23"/>
                      </a:lnTo>
                      <a:lnTo>
                        <a:pt x="876" y="56"/>
                      </a:lnTo>
                      <a:lnTo>
                        <a:pt x="923" y="75"/>
                      </a:lnTo>
                      <a:lnTo>
                        <a:pt x="956" y="71"/>
                      </a:lnTo>
                      <a:lnTo>
                        <a:pt x="1000" y="92"/>
                      </a:lnTo>
                      <a:lnTo>
                        <a:pt x="1036" y="92"/>
                      </a:lnTo>
                      <a:lnTo>
                        <a:pt x="1054" y="77"/>
                      </a:lnTo>
                      <a:lnTo>
                        <a:pt x="1095" y="77"/>
                      </a:lnTo>
                      <a:lnTo>
                        <a:pt x="1116" y="94"/>
                      </a:lnTo>
                      <a:lnTo>
                        <a:pt x="1172" y="94"/>
                      </a:lnTo>
                      <a:lnTo>
                        <a:pt x="1218" y="121"/>
                      </a:lnTo>
                      <a:lnTo>
                        <a:pt x="1302" y="117"/>
                      </a:lnTo>
                      <a:lnTo>
                        <a:pt x="1437" y="129"/>
                      </a:lnTo>
                      <a:lnTo>
                        <a:pt x="1503" y="169"/>
                      </a:lnTo>
                      <a:lnTo>
                        <a:pt x="1558" y="194"/>
                      </a:lnTo>
                      <a:lnTo>
                        <a:pt x="1594" y="215"/>
                      </a:lnTo>
                      <a:lnTo>
                        <a:pt x="1583" y="222"/>
                      </a:lnTo>
                      <a:lnTo>
                        <a:pt x="1558" y="204"/>
                      </a:lnTo>
                      <a:lnTo>
                        <a:pt x="1502" y="198"/>
                      </a:lnTo>
                      <a:lnTo>
                        <a:pt x="1518" y="215"/>
                      </a:lnTo>
                      <a:lnTo>
                        <a:pt x="1542" y="223"/>
                      </a:lnTo>
                      <a:lnTo>
                        <a:pt x="1535" y="251"/>
                      </a:lnTo>
                      <a:lnTo>
                        <a:pt x="1509" y="267"/>
                      </a:lnTo>
                      <a:lnTo>
                        <a:pt x="1500" y="294"/>
                      </a:lnTo>
                      <a:lnTo>
                        <a:pt x="1535" y="320"/>
                      </a:lnTo>
                      <a:lnTo>
                        <a:pt x="1560" y="353"/>
                      </a:lnTo>
                      <a:lnTo>
                        <a:pt x="1573" y="402"/>
                      </a:lnTo>
                      <a:lnTo>
                        <a:pt x="1557" y="406"/>
                      </a:lnTo>
                      <a:lnTo>
                        <a:pt x="1522" y="391"/>
                      </a:lnTo>
                      <a:lnTo>
                        <a:pt x="1485" y="355"/>
                      </a:lnTo>
                      <a:lnTo>
                        <a:pt x="1471" y="337"/>
                      </a:lnTo>
                      <a:lnTo>
                        <a:pt x="1462" y="312"/>
                      </a:lnTo>
                      <a:lnTo>
                        <a:pt x="1453" y="273"/>
                      </a:lnTo>
                      <a:lnTo>
                        <a:pt x="1439" y="261"/>
                      </a:lnTo>
                      <a:lnTo>
                        <a:pt x="1425" y="259"/>
                      </a:lnTo>
                      <a:lnTo>
                        <a:pt x="1414" y="263"/>
                      </a:lnTo>
                      <a:lnTo>
                        <a:pt x="1427" y="293"/>
                      </a:lnTo>
                      <a:lnTo>
                        <a:pt x="1392" y="297"/>
                      </a:lnTo>
                      <a:lnTo>
                        <a:pt x="1376" y="282"/>
                      </a:lnTo>
                      <a:lnTo>
                        <a:pt x="1345" y="291"/>
                      </a:lnTo>
                      <a:lnTo>
                        <a:pt x="1322" y="313"/>
                      </a:lnTo>
                      <a:lnTo>
                        <a:pt x="1322" y="326"/>
                      </a:lnTo>
                      <a:lnTo>
                        <a:pt x="1331" y="347"/>
                      </a:lnTo>
                      <a:lnTo>
                        <a:pt x="1368" y="353"/>
                      </a:lnTo>
                      <a:lnTo>
                        <a:pt x="1397" y="379"/>
                      </a:lnTo>
                      <a:lnTo>
                        <a:pt x="1446" y="448"/>
                      </a:lnTo>
                      <a:lnTo>
                        <a:pt x="1467" y="493"/>
                      </a:lnTo>
                      <a:lnTo>
                        <a:pt x="1470" y="541"/>
                      </a:lnTo>
                      <a:lnTo>
                        <a:pt x="1465" y="581"/>
                      </a:lnTo>
                      <a:lnTo>
                        <a:pt x="1453" y="581"/>
                      </a:lnTo>
                      <a:lnTo>
                        <a:pt x="1440" y="567"/>
                      </a:lnTo>
                      <a:lnTo>
                        <a:pt x="1422" y="586"/>
                      </a:lnTo>
                      <a:lnTo>
                        <a:pt x="1402" y="602"/>
                      </a:lnTo>
                      <a:lnTo>
                        <a:pt x="1399" y="630"/>
                      </a:lnTo>
                      <a:lnTo>
                        <a:pt x="1420" y="663"/>
                      </a:lnTo>
                      <a:lnTo>
                        <a:pt x="1407" y="690"/>
                      </a:lnTo>
                      <a:lnTo>
                        <a:pt x="1402" y="737"/>
                      </a:lnTo>
                      <a:lnTo>
                        <a:pt x="1427" y="766"/>
                      </a:lnTo>
                      <a:lnTo>
                        <a:pt x="1455" y="774"/>
                      </a:lnTo>
                      <a:lnTo>
                        <a:pt x="1484" y="806"/>
                      </a:lnTo>
                      <a:lnTo>
                        <a:pt x="1509" y="848"/>
                      </a:lnTo>
                      <a:lnTo>
                        <a:pt x="1510" y="910"/>
                      </a:lnTo>
                      <a:lnTo>
                        <a:pt x="1502" y="939"/>
                      </a:lnTo>
                      <a:lnTo>
                        <a:pt x="1476" y="965"/>
                      </a:lnTo>
                      <a:lnTo>
                        <a:pt x="1443" y="977"/>
                      </a:lnTo>
                      <a:lnTo>
                        <a:pt x="1423" y="996"/>
                      </a:lnTo>
                      <a:lnTo>
                        <a:pt x="1411" y="986"/>
                      </a:lnTo>
                      <a:lnTo>
                        <a:pt x="1401" y="996"/>
                      </a:lnTo>
                      <a:lnTo>
                        <a:pt x="1398" y="1042"/>
                      </a:lnTo>
                      <a:lnTo>
                        <a:pt x="1405" y="1069"/>
                      </a:lnTo>
                      <a:lnTo>
                        <a:pt x="1437" y="1101"/>
                      </a:lnTo>
                      <a:lnTo>
                        <a:pt x="1450" y="1132"/>
                      </a:lnTo>
                      <a:lnTo>
                        <a:pt x="1461" y="1149"/>
                      </a:lnTo>
                      <a:lnTo>
                        <a:pt x="1458" y="1182"/>
                      </a:lnTo>
                      <a:lnTo>
                        <a:pt x="1437" y="1209"/>
                      </a:lnTo>
                      <a:lnTo>
                        <a:pt x="1416" y="1209"/>
                      </a:lnTo>
                      <a:lnTo>
                        <a:pt x="1380" y="1170"/>
                      </a:lnTo>
                      <a:lnTo>
                        <a:pt x="1356" y="1155"/>
                      </a:lnTo>
                      <a:lnTo>
                        <a:pt x="1345" y="1147"/>
                      </a:lnTo>
                      <a:lnTo>
                        <a:pt x="1335" y="1167"/>
                      </a:lnTo>
                      <a:lnTo>
                        <a:pt x="1338" y="1197"/>
                      </a:lnTo>
                      <a:lnTo>
                        <a:pt x="1347" y="1220"/>
                      </a:lnTo>
                      <a:lnTo>
                        <a:pt x="1353" y="1256"/>
                      </a:lnTo>
                      <a:lnTo>
                        <a:pt x="1374" y="1268"/>
                      </a:lnTo>
                      <a:lnTo>
                        <a:pt x="1368" y="1287"/>
                      </a:lnTo>
                      <a:lnTo>
                        <a:pt x="1369" y="1314"/>
                      </a:lnTo>
                      <a:lnTo>
                        <a:pt x="1376" y="1342"/>
                      </a:lnTo>
                      <a:lnTo>
                        <a:pt x="1362" y="1339"/>
                      </a:lnTo>
                      <a:lnTo>
                        <a:pt x="1345" y="1308"/>
                      </a:lnTo>
                      <a:lnTo>
                        <a:pt x="1347" y="1275"/>
                      </a:lnTo>
                      <a:lnTo>
                        <a:pt x="1341" y="1264"/>
                      </a:lnTo>
                      <a:lnTo>
                        <a:pt x="1335" y="1227"/>
                      </a:lnTo>
                      <a:lnTo>
                        <a:pt x="1328" y="1216"/>
                      </a:lnTo>
                      <a:lnTo>
                        <a:pt x="1325" y="1164"/>
                      </a:lnTo>
                      <a:lnTo>
                        <a:pt x="1315" y="1132"/>
                      </a:lnTo>
                      <a:lnTo>
                        <a:pt x="1297" y="1103"/>
                      </a:lnTo>
                      <a:lnTo>
                        <a:pt x="1266" y="1086"/>
                      </a:lnTo>
                      <a:lnTo>
                        <a:pt x="1243" y="1059"/>
                      </a:lnTo>
                      <a:lnTo>
                        <a:pt x="1235" y="1038"/>
                      </a:lnTo>
                      <a:lnTo>
                        <a:pt x="1218" y="1015"/>
                      </a:lnTo>
                      <a:lnTo>
                        <a:pt x="1194" y="962"/>
                      </a:lnTo>
                      <a:lnTo>
                        <a:pt x="1172" y="967"/>
                      </a:lnTo>
                      <a:lnTo>
                        <a:pt x="1143" y="992"/>
                      </a:lnTo>
                      <a:lnTo>
                        <a:pt x="1130" y="1013"/>
                      </a:lnTo>
                      <a:lnTo>
                        <a:pt x="1104" y="1053"/>
                      </a:lnTo>
                      <a:lnTo>
                        <a:pt x="1084" y="1095"/>
                      </a:lnTo>
                      <a:lnTo>
                        <a:pt x="1077" y="1109"/>
                      </a:lnTo>
                      <a:lnTo>
                        <a:pt x="1084" y="1158"/>
                      </a:lnTo>
                      <a:lnTo>
                        <a:pt x="1083" y="1206"/>
                      </a:lnTo>
                      <a:lnTo>
                        <a:pt x="1059" y="1239"/>
                      </a:lnTo>
                      <a:lnTo>
                        <a:pt x="1047" y="1241"/>
                      </a:lnTo>
                      <a:lnTo>
                        <a:pt x="1019" y="1172"/>
                      </a:lnTo>
                      <a:lnTo>
                        <a:pt x="997" y="1124"/>
                      </a:lnTo>
                      <a:lnTo>
                        <a:pt x="954" y="1032"/>
                      </a:lnTo>
                      <a:lnTo>
                        <a:pt x="952" y="996"/>
                      </a:lnTo>
                      <a:lnTo>
                        <a:pt x="942" y="979"/>
                      </a:lnTo>
                      <a:lnTo>
                        <a:pt x="934" y="1002"/>
                      </a:lnTo>
                      <a:lnTo>
                        <a:pt x="897" y="950"/>
                      </a:lnTo>
                      <a:lnTo>
                        <a:pt x="846" y="910"/>
                      </a:lnTo>
                      <a:lnTo>
                        <a:pt x="813" y="919"/>
                      </a:lnTo>
                      <a:lnTo>
                        <a:pt x="767" y="914"/>
                      </a:lnTo>
                      <a:lnTo>
                        <a:pt x="744" y="885"/>
                      </a:lnTo>
                      <a:lnTo>
                        <a:pt x="720" y="889"/>
                      </a:lnTo>
                      <a:lnTo>
                        <a:pt x="685" y="877"/>
                      </a:lnTo>
                      <a:lnTo>
                        <a:pt x="612" y="779"/>
                      </a:lnTo>
                      <a:lnTo>
                        <a:pt x="616" y="818"/>
                      </a:lnTo>
                      <a:lnTo>
                        <a:pt x="639" y="875"/>
                      </a:lnTo>
                      <a:lnTo>
                        <a:pt x="663" y="914"/>
                      </a:lnTo>
                      <a:lnTo>
                        <a:pt x="690" y="935"/>
                      </a:lnTo>
                      <a:lnTo>
                        <a:pt x="718" y="919"/>
                      </a:lnTo>
                      <a:lnTo>
                        <a:pt x="742" y="919"/>
                      </a:lnTo>
                      <a:lnTo>
                        <a:pt x="772" y="954"/>
                      </a:lnTo>
                      <a:lnTo>
                        <a:pt x="790" y="981"/>
                      </a:lnTo>
                      <a:lnTo>
                        <a:pt x="787" y="998"/>
                      </a:lnTo>
                      <a:lnTo>
                        <a:pt x="735" y="1076"/>
                      </a:lnTo>
                      <a:lnTo>
                        <a:pt x="699" y="1105"/>
                      </a:lnTo>
                      <a:lnTo>
                        <a:pt x="627" y="1143"/>
                      </a:lnTo>
                      <a:lnTo>
                        <a:pt x="605" y="1155"/>
                      </a:lnTo>
                      <a:lnTo>
                        <a:pt x="591" y="1143"/>
                      </a:lnTo>
                      <a:lnTo>
                        <a:pt x="588" y="1128"/>
                      </a:lnTo>
                      <a:lnTo>
                        <a:pt x="586" y="1105"/>
                      </a:lnTo>
                      <a:lnTo>
                        <a:pt x="580" y="1082"/>
                      </a:lnTo>
                      <a:lnTo>
                        <a:pt x="570" y="1063"/>
                      </a:lnTo>
                      <a:lnTo>
                        <a:pt x="561" y="1047"/>
                      </a:lnTo>
                      <a:lnTo>
                        <a:pt x="548" y="1023"/>
                      </a:lnTo>
                      <a:lnTo>
                        <a:pt x="540" y="1008"/>
                      </a:lnTo>
                      <a:lnTo>
                        <a:pt x="535" y="989"/>
                      </a:lnTo>
                      <a:lnTo>
                        <a:pt x="525" y="973"/>
                      </a:lnTo>
                      <a:lnTo>
                        <a:pt x="509" y="931"/>
                      </a:lnTo>
                      <a:lnTo>
                        <a:pt x="500" y="914"/>
                      </a:lnTo>
                      <a:lnTo>
                        <a:pt x="488" y="891"/>
                      </a:lnTo>
                      <a:lnTo>
                        <a:pt x="469" y="860"/>
                      </a:lnTo>
                      <a:lnTo>
                        <a:pt x="459" y="841"/>
                      </a:lnTo>
                      <a:lnTo>
                        <a:pt x="450" y="829"/>
                      </a:lnTo>
                      <a:lnTo>
                        <a:pt x="440" y="801"/>
                      </a:lnTo>
                      <a:lnTo>
                        <a:pt x="471" y="776"/>
                      </a:lnTo>
                      <a:lnTo>
                        <a:pt x="483" y="722"/>
                      </a:lnTo>
                      <a:lnTo>
                        <a:pt x="455" y="707"/>
                      </a:lnTo>
                      <a:lnTo>
                        <a:pt x="415" y="716"/>
                      </a:lnTo>
                      <a:lnTo>
                        <a:pt x="406" y="710"/>
                      </a:lnTo>
                      <a:lnTo>
                        <a:pt x="402" y="710"/>
                      </a:lnTo>
                      <a:lnTo>
                        <a:pt x="396" y="710"/>
                      </a:lnTo>
                      <a:lnTo>
                        <a:pt x="392" y="710"/>
                      </a:lnTo>
                      <a:lnTo>
                        <a:pt x="390" y="699"/>
                      </a:lnTo>
                      <a:lnTo>
                        <a:pt x="387" y="690"/>
                      </a:lnTo>
                      <a:lnTo>
                        <a:pt x="387" y="674"/>
                      </a:lnTo>
                      <a:lnTo>
                        <a:pt x="380" y="665"/>
                      </a:lnTo>
                      <a:lnTo>
                        <a:pt x="378" y="655"/>
                      </a:lnTo>
                      <a:lnTo>
                        <a:pt x="375" y="652"/>
                      </a:lnTo>
                      <a:lnTo>
                        <a:pt x="370" y="644"/>
                      </a:lnTo>
                      <a:lnTo>
                        <a:pt x="369" y="636"/>
                      </a:lnTo>
                      <a:lnTo>
                        <a:pt x="366" y="628"/>
                      </a:lnTo>
                      <a:lnTo>
                        <a:pt x="363" y="623"/>
                      </a:lnTo>
                      <a:lnTo>
                        <a:pt x="354" y="623"/>
                      </a:lnTo>
                      <a:lnTo>
                        <a:pt x="348" y="623"/>
                      </a:lnTo>
                      <a:lnTo>
                        <a:pt x="345" y="623"/>
                      </a:lnTo>
                      <a:lnTo>
                        <a:pt x="344" y="634"/>
                      </a:lnTo>
                      <a:lnTo>
                        <a:pt x="344" y="644"/>
                      </a:lnTo>
                      <a:lnTo>
                        <a:pt x="344" y="657"/>
                      </a:lnTo>
                      <a:lnTo>
                        <a:pt x="344" y="670"/>
                      </a:lnTo>
                      <a:lnTo>
                        <a:pt x="344" y="678"/>
                      </a:lnTo>
                      <a:lnTo>
                        <a:pt x="336" y="682"/>
                      </a:lnTo>
                      <a:lnTo>
                        <a:pt x="330" y="690"/>
                      </a:lnTo>
                      <a:lnTo>
                        <a:pt x="322" y="678"/>
                      </a:lnTo>
                      <a:lnTo>
                        <a:pt x="316" y="661"/>
                      </a:lnTo>
                      <a:lnTo>
                        <a:pt x="318" y="642"/>
                      </a:lnTo>
                      <a:lnTo>
                        <a:pt x="309" y="617"/>
                      </a:lnTo>
                      <a:lnTo>
                        <a:pt x="304" y="601"/>
                      </a:lnTo>
                      <a:lnTo>
                        <a:pt x="294" y="590"/>
                      </a:lnTo>
                      <a:lnTo>
                        <a:pt x="282" y="580"/>
                      </a:lnTo>
                      <a:lnTo>
                        <a:pt x="276" y="565"/>
                      </a:lnTo>
                      <a:lnTo>
                        <a:pt x="273" y="554"/>
                      </a:lnTo>
                      <a:lnTo>
                        <a:pt x="262" y="552"/>
                      </a:lnTo>
                      <a:lnTo>
                        <a:pt x="259" y="546"/>
                      </a:lnTo>
                      <a:lnTo>
                        <a:pt x="252" y="546"/>
                      </a:lnTo>
                      <a:lnTo>
                        <a:pt x="246" y="556"/>
                      </a:lnTo>
                      <a:lnTo>
                        <a:pt x="240" y="565"/>
                      </a:lnTo>
                      <a:lnTo>
                        <a:pt x="253" y="575"/>
                      </a:lnTo>
                      <a:lnTo>
                        <a:pt x="261" y="590"/>
                      </a:lnTo>
                      <a:lnTo>
                        <a:pt x="274" y="609"/>
                      </a:lnTo>
                      <a:lnTo>
                        <a:pt x="279" y="617"/>
                      </a:lnTo>
                      <a:lnTo>
                        <a:pt x="290" y="623"/>
                      </a:lnTo>
                      <a:lnTo>
                        <a:pt x="297" y="636"/>
                      </a:lnTo>
                      <a:lnTo>
                        <a:pt x="288" y="651"/>
                      </a:lnTo>
                      <a:lnTo>
                        <a:pt x="287" y="644"/>
                      </a:lnTo>
                      <a:lnTo>
                        <a:pt x="287" y="636"/>
                      </a:lnTo>
                      <a:lnTo>
                        <a:pt x="282" y="655"/>
                      </a:lnTo>
                      <a:lnTo>
                        <a:pt x="281" y="671"/>
                      </a:lnTo>
                      <a:lnTo>
                        <a:pt x="273" y="676"/>
                      </a:lnTo>
                      <a:lnTo>
                        <a:pt x="275" y="655"/>
                      </a:lnTo>
                      <a:lnTo>
                        <a:pt x="274" y="644"/>
                      </a:lnTo>
                      <a:lnTo>
                        <a:pt x="264" y="638"/>
                      </a:lnTo>
                      <a:lnTo>
                        <a:pt x="259" y="634"/>
                      </a:lnTo>
                      <a:lnTo>
                        <a:pt x="255" y="625"/>
                      </a:lnTo>
                      <a:lnTo>
                        <a:pt x="246" y="621"/>
                      </a:lnTo>
                      <a:lnTo>
                        <a:pt x="240" y="615"/>
                      </a:lnTo>
                      <a:lnTo>
                        <a:pt x="234" y="602"/>
                      </a:lnTo>
                      <a:lnTo>
                        <a:pt x="227" y="596"/>
                      </a:lnTo>
                      <a:lnTo>
                        <a:pt x="222" y="583"/>
                      </a:lnTo>
                      <a:lnTo>
                        <a:pt x="222" y="573"/>
                      </a:lnTo>
                      <a:lnTo>
                        <a:pt x="216" y="569"/>
                      </a:lnTo>
                      <a:lnTo>
                        <a:pt x="210" y="562"/>
                      </a:lnTo>
                      <a:lnTo>
                        <a:pt x="198" y="562"/>
                      </a:lnTo>
                      <a:lnTo>
                        <a:pt x="188" y="565"/>
                      </a:lnTo>
                      <a:lnTo>
                        <a:pt x="176" y="562"/>
                      </a:lnTo>
                      <a:lnTo>
                        <a:pt x="156" y="565"/>
                      </a:lnTo>
                      <a:lnTo>
                        <a:pt x="141" y="567"/>
                      </a:lnTo>
                      <a:lnTo>
                        <a:pt x="137" y="571"/>
                      </a:lnTo>
                      <a:lnTo>
                        <a:pt x="135" y="583"/>
                      </a:lnTo>
                      <a:lnTo>
                        <a:pt x="135" y="598"/>
                      </a:lnTo>
                      <a:lnTo>
                        <a:pt x="126" y="613"/>
                      </a:lnTo>
                      <a:lnTo>
                        <a:pt x="120" y="619"/>
                      </a:lnTo>
                      <a:lnTo>
                        <a:pt x="117" y="623"/>
                      </a:lnTo>
                      <a:lnTo>
                        <a:pt x="114" y="634"/>
                      </a:lnTo>
                      <a:lnTo>
                        <a:pt x="111" y="642"/>
                      </a:lnTo>
                      <a:lnTo>
                        <a:pt x="115" y="649"/>
                      </a:lnTo>
                      <a:lnTo>
                        <a:pt x="115" y="661"/>
                      </a:lnTo>
                      <a:lnTo>
                        <a:pt x="114" y="667"/>
                      </a:lnTo>
                      <a:lnTo>
                        <a:pt x="111" y="676"/>
                      </a:lnTo>
                      <a:lnTo>
                        <a:pt x="103" y="690"/>
                      </a:lnTo>
                      <a:lnTo>
                        <a:pt x="99" y="684"/>
                      </a:lnTo>
                      <a:lnTo>
                        <a:pt x="94" y="689"/>
                      </a:lnTo>
                      <a:lnTo>
                        <a:pt x="89" y="695"/>
                      </a:lnTo>
                      <a:lnTo>
                        <a:pt x="80" y="697"/>
                      </a:lnTo>
                      <a:lnTo>
                        <a:pt x="71" y="707"/>
                      </a:lnTo>
                      <a:lnTo>
                        <a:pt x="63" y="710"/>
                      </a:lnTo>
                      <a:lnTo>
                        <a:pt x="54" y="710"/>
                      </a:lnTo>
                      <a:lnTo>
                        <a:pt x="45" y="710"/>
                      </a:lnTo>
                      <a:lnTo>
                        <a:pt x="26" y="716"/>
                      </a:lnTo>
                      <a:lnTo>
                        <a:pt x="17" y="716"/>
                      </a:lnTo>
                      <a:lnTo>
                        <a:pt x="12" y="701"/>
                      </a:lnTo>
                      <a:lnTo>
                        <a:pt x="9" y="682"/>
                      </a:lnTo>
                      <a:lnTo>
                        <a:pt x="6" y="665"/>
                      </a:lnTo>
                      <a:lnTo>
                        <a:pt x="4" y="649"/>
                      </a:lnTo>
                      <a:lnTo>
                        <a:pt x="4" y="628"/>
                      </a:lnTo>
                      <a:lnTo>
                        <a:pt x="0" y="602"/>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grpSp>
        <p:grpSp>
          <p:nvGrpSpPr>
            <p:cNvPr id="5126" name="Group 38"/>
            <p:cNvGrpSpPr>
              <a:grpSpLocks/>
            </p:cNvGrpSpPr>
            <p:nvPr/>
          </p:nvGrpSpPr>
          <p:grpSpPr bwMode="auto">
            <a:xfrm>
              <a:off x="69" y="460"/>
              <a:ext cx="1399" cy="2486"/>
              <a:chOff x="69" y="460"/>
              <a:chExt cx="1399" cy="2486"/>
            </a:xfrm>
          </p:grpSpPr>
          <p:sp>
            <p:nvSpPr>
              <p:cNvPr id="1056" name="Freeform 32"/>
              <p:cNvSpPr>
                <a:spLocks/>
              </p:cNvSpPr>
              <p:nvPr/>
            </p:nvSpPr>
            <p:spPr bwMode="auto">
              <a:xfrm>
                <a:off x="69" y="570"/>
                <a:ext cx="947" cy="1164"/>
              </a:xfrm>
              <a:custGeom>
                <a:avLst/>
                <a:gdLst/>
                <a:ahLst/>
                <a:cxnLst>
                  <a:cxn ang="0">
                    <a:pos x="75" y="217"/>
                  </a:cxn>
                  <a:cxn ang="0">
                    <a:pos x="61" y="152"/>
                  </a:cxn>
                  <a:cxn ang="0">
                    <a:pos x="135" y="98"/>
                  </a:cxn>
                  <a:cxn ang="0">
                    <a:pos x="168" y="56"/>
                  </a:cxn>
                  <a:cxn ang="0">
                    <a:pos x="227" y="48"/>
                  </a:cxn>
                  <a:cxn ang="0">
                    <a:pos x="408" y="50"/>
                  </a:cxn>
                  <a:cxn ang="0">
                    <a:pos x="499" y="71"/>
                  </a:cxn>
                  <a:cxn ang="0">
                    <a:pos x="465" y="69"/>
                  </a:cxn>
                  <a:cxn ang="0">
                    <a:pos x="441" y="2"/>
                  </a:cxn>
                  <a:cxn ang="0">
                    <a:pos x="486" y="0"/>
                  </a:cxn>
                  <a:cxn ang="0">
                    <a:pos x="522" y="29"/>
                  </a:cxn>
                  <a:cxn ang="0">
                    <a:pos x="575" y="77"/>
                  </a:cxn>
                  <a:cxn ang="0">
                    <a:pos x="565" y="24"/>
                  </a:cxn>
                  <a:cxn ang="0">
                    <a:pos x="663" y="75"/>
                  </a:cxn>
                  <a:cxn ang="0">
                    <a:pos x="664" y="96"/>
                  </a:cxn>
                  <a:cxn ang="0">
                    <a:pos x="635" y="148"/>
                  </a:cxn>
                  <a:cxn ang="0">
                    <a:pos x="610" y="234"/>
                  </a:cxn>
                  <a:cxn ang="0">
                    <a:pos x="701" y="282"/>
                  </a:cxn>
                  <a:cxn ang="0">
                    <a:pos x="703" y="357"/>
                  </a:cxn>
                  <a:cxn ang="0">
                    <a:pos x="717" y="298"/>
                  </a:cxn>
                  <a:cxn ang="0">
                    <a:pos x="717" y="190"/>
                  </a:cxn>
                  <a:cxn ang="0">
                    <a:pos x="782" y="219"/>
                  </a:cxn>
                  <a:cxn ang="0">
                    <a:pos x="823" y="188"/>
                  </a:cxn>
                  <a:cxn ang="0">
                    <a:pos x="896" y="268"/>
                  </a:cxn>
                  <a:cxn ang="0">
                    <a:pos x="946" y="337"/>
                  </a:cxn>
                  <a:cxn ang="0">
                    <a:pos x="906" y="364"/>
                  </a:cxn>
                  <a:cxn ang="0">
                    <a:pos x="837" y="386"/>
                  </a:cxn>
                  <a:cxn ang="0">
                    <a:pos x="885" y="401"/>
                  </a:cxn>
                  <a:cxn ang="0">
                    <a:pos x="906" y="463"/>
                  </a:cxn>
                  <a:cxn ang="0">
                    <a:pos x="887" y="468"/>
                  </a:cxn>
                  <a:cxn ang="0">
                    <a:pos x="859" y="493"/>
                  </a:cxn>
                  <a:cxn ang="0">
                    <a:pos x="816" y="548"/>
                  </a:cxn>
                  <a:cxn ang="0">
                    <a:pos x="811" y="629"/>
                  </a:cxn>
                  <a:cxn ang="0">
                    <a:pos x="765" y="753"/>
                  </a:cxn>
                  <a:cxn ang="0">
                    <a:pos x="778" y="857"/>
                  </a:cxn>
                  <a:cxn ang="0">
                    <a:pos x="752" y="786"/>
                  </a:cxn>
                  <a:cxn ang="0">
                    <a:pos x="706" y="755"/>
                  </a:cxn>
                  <a:cxn ang="0">
                    <a:pos x="667" y="776"/>
                  </a:cxn>
                  <a:cxn ang="0">
                    <a:pos x="603" y="786"/>
                  </a:cxn>
                  <a:cxn ang="0">
                    <a:pos x="570" y="864"/>
                  </a:cxn>
                  <a:cxn ang="0">
                    <a:pos x="644" y="968"/>
                  </a:cxn>
                  <a:cxn ang="0">
                    <a:pos x="655" y="909"/>
                  </a:cxn>
                  <a:cxn ang="0">
                    <a:pos x="698" y="952"/>
                  </a:cxn>
                  <a:cxn ang="0">
                    <a:pos x="721" y="1010"/>
                  </a:cxn>
                  <a:cxn ang="0">
                    <a:pos x="740" y="1062"/>
                  </a:cxn>
                  <a:cxn ang="0">
                    <a:pos x="783" y="1141"/>
                  </a:cxn>
                  <a:cxn ang="0">
                    <a:pos x="849" y="1139"/>
                  </a:cxn>
                  <a:cxn ang="0">
                    <a:pos x="810" y="1150"/>
                  </a:cxn>
                  <a:cxn ang="0">
                    <a:pos x="732" y="1138"/>
                  </a:cxn>
                  <a:cxn ang="0">
                    <a:pos x="678" y="1066"/>
                  </a:cxn>
                  <a:cxn ang="0">
                    <a:pos x="639" y="1039"/>
                  </a:cxn>
                  <a:cxn ang="0">
                    <a:pos x="576" y="1006"/>
                  </a:cxn>
                  <a:cxn ang="0">
                    <a:pos x="466" y="893"/>
                  </a:cxn>
                  <a:cxn ang="0">
                    <a:pos x="375" y="728"/>
                  </a:cxn>
                  <a:cxn ang="0">
                    <a:pos x="406" y="876"/>
                  </a:cxn>
                  <a:cxn ang="0">
                    <a:pos x="348" y="774"/>
                  </a:cxn>
                  <a:cxn ang="0">
                    <a:pos x="294" y="572"/>
                  </a:cxn>
                  <a:cxn ang="0">
                    <a:pos x="300" y="426"/>
                  </a:cxn>
                  <a:cxn ang="0">
                    <a:pos x="281" y="313"/>
                  </a:cxn>
                  <a:cxn ang="0">
                    <a:pos x="265" y="247"/>
                  </a:cxn>
                  <a:cxn ang="0">
                    <a:pos x="228" y="207"/>
                  </a:cxn>
                  <a:cxn ang="0">
                    <a:pos x="151" y="217"/>
                  </a:cxn>
                  <a:cxn ang="0">
                    <a:pos x="93" y="259"/>
                  </a:cxn>
                </a:cxnLst>
                <a:rect l="0" t="0" r="r" b="b"/>
                <a:pathLst>
                  <a:path w="947" h="1164">
                    <a:moveTo>
                      <a:pt x="0" y="298"/>
                    </a:moveTo>
                    <a:lnTo>
                      <a:pt x="45" y="259"/>
                    </a:lnTo>
                    <a:lnTo>
                      <a:pt x="71" y="242"/>
                    </a:lnTo>
                    <a:lnTo>
                      <a:pt x="75" y="217"/>
                    </a:lnTo>
                    <a:lnTo>
                      <a:pt x="55" y="202"/>
                    </a:lnTo>
                    <a:lnTo>
                      <a:pt x="54" y="173"/>
                    </a:lnTo>
                    <a:lnTo>
                      <a:pt x="63" y="165"/>
                    </a:lnTo>
                    <a:lnTo>
                      <a:pt x="61" y="152"/>
                    </a:lnTo>
                    <a:lnTo>
                      <a:pt x="96" y="148"/>
                    </a:lnTo>
                    <a:lnTo>
                      <a:pt x="105" y="125"/>
                    </a:lnTo>
                    <a:lnTo>
                      <a:pt x="106" y="104"/>
                    </a:lnTo>
                    <a:lnTo>
                      <a:pt x="135" y="98"/>
                    </a:lnTo>
                    <a:lnTo>
                      <a:pt x="138" y="77"/>
                    </a:lnTo>
                    <a:lnTo>
                      <a:pt x="111" y="71"/>
                    </a:lnTo>
                    <a:lnTo>
                      <a:pt x="123" y="56"/>
                    </a:lnTo>
                    <a:lnTo>
                      <a:pt x="168" y="56"/>
                    </a:lnTo>
                    <a:lnTo>
                      <a:pt x="182" y="39"/>
                    </a:lnTo>
                    <a:lnTo>
                      <a:pt x="201" y="37"/>
                    </a:lnTo>
                    <a:lnTo>
                      <a:pt x="213" y="24"/>
                    </a:lnTo>
                    <a:lnTo>
                      <a:pt x="227" y="48"/>
                    </a:lnTo>
                    <a:lnTo>
                      <a:pt x="284" y="44"/>
                    </a:lnTo>
                    <a:lnTo>
                      <a:pt x="310" y="69"/>
                    </a:lnTo>
                    <a:lnTo>
                      <a:pt x="395" y="63"/>
                    </a:lnTo>
                    <a:lnTo>
                      <a:pt x="408" y="50"/>
                    </a:lnTo>
                    <a:lnTo>
                      <a:pt x="440" y="71"/>
                    </a:lnTo>
                    <a:lnTo>
                      <a:pt x="473" y="90"/>
                    </a:lnTo>
                    <a:lnTo>
                      <a:pt x="489" y="81"/>
                    </a:lnTo>
                    <a:lnTo>
                      <a:pt x="499" y="71"/>
                    </a:lnTo>
                    <a:lnTo>
                      <a:pt x="527" y="77"/>
                    </a:lnTo>
                    <a:lnTo>
                      <a:pt x="508" y="63"/>
                    </a:lnTo>
                    <a:lnTo>
                      <a:pt x="491" y="64"/>
                    </a:lnTo>
                    <a:lnTo>
                      <a:pt x="465" y="69"/>
                    </a:lnTo>
                    <a:lnTo>
                      <a:pt x="451" y="48"/>
                    </a:lnTo>
                    <a:lnTo>
                      <a:pt x="437" y="37"/>
                    </a:lnTo>
                    <a:lnTo>
                      <a:pt x="437" y="21"/>
                    </a:lnTo>
                    <a:lnTo>
                      <a:pt x="441" y="2"/>
                    </a:lnTo>
                    <a:lnTo>
                      <a:pt x="453" y="0"/>
                    </a:lnTo>
                    <a:lnTo>
                      <a:pt x="469" y="16"/>
                    </a:lnTo>
                    <a:lnTo>
                      <a:pt x="473" y="8"/>
                    </a:lnTo>
                    <a:lnTo>
                      <a:pt x="486" y="0"/>
                    </a:lnTo>
                    <a:lnTo>
                      <a:pt x="502" y="12"/>
                    </a:lnTo>
                    <a:lnTo>
                      <a:pt x="511" y="2"/>
                    </a:lnTo>
                    <a:lnTo>
                      <a:pt x="520" y="18"/>
                    </a:lnTo>
                    <a:lnTo>
                      <a:pt x="522" y="29"/>
                    </a:lnTo>
                    <a:lnTo>
                      <a:pt x="545" y="44"/>
                    </a:lnTo>
                    <a:lnTo>
                      <a:pt x="536" y="56"/>
                    </a:lnTo>
                    <a:lnTo>
                      <a:pt x="536" y="73"/>
                    </a:lnTo>
                    <a:lnTo>
                      <a:pt x="575" y="77"/>
                    </a:lnTo>
                    <a:lnTo>
                      <a:pt x="585" y="56"/>
                    </a:lnTo>
                    <a:lnTo>
                      <a:pt x="578" y="45"/>
                    </a:lnTo>
                    <a:lnTo>
                      <a:pt x="561" y="48"/>
                    </a:lnTo>
                    <a:lnTo>
                      <a:pt x="565" y="24"/>
                    </a:lnTo>
                    <a:lnTo>
                      <a:pt x="600" y="37"/>
                    </a:lnTo>
                    <a:lnTo>
                      <a:pt x="607" y="54"/>
                    </a:lnTo>
                    <a:lnTo>
                      <a:pt x="636" y="54"/>
                    </a:lnTo>
                    <a:lnTo>
                      <a:pt x="663" y="75"/>
                    </a:lnTo>
                    <a:lnTo>
                      <a:pt x="677" y="71"/>
                    </a:lnTo>
                    <a:lnTo>
                      <a:pt x="693" y="90"/>
                    </a:lnTo>
                    <a:lnTo>
                      <a:pt x="677" y="114"/>
                    </a:lnTo>
                    <a:lnTo>
                      <a:pt x="664" y="96"/>
                    </a:lnTo>
                    <a:lnTo>
                      <a:pt x="655" y="102"/>
                    </a:lnTo>
                    <a:lnTo>
                      <a:pt x="644" y="117"/>
                    </a:lnTo>
                    <a:lnTo>
                      <a:pt x="625" y="129"/>
                    </a:lnTo>
                    <a:lnTo>
                      <a:pt x="635" y="148"/>
                    </a:lnTo>
                    <a:lnTo>
                      <a:pt x="618" y="150"/>
                    </a:lnTo>
                    <a:lnTo>
                      <a:pt x="603" y="175"/>
                    </a:lnTo>
                    <a:lnTo>
                      <a:pt x="588" y="207"/>
                    </a:lnTo>
                    <a:lnTo>
                      <a:pt x="610" y="234"/>
                    </a:lnTo>
                    <a:lnTo>
                      <a:pt x="627" y="265"/>
                    </a:lnTo>
                    <a:lnTo>
                      <a:pt x="658" y="269"/>
                    </a:lnTo>
                    <a:lnTo>
                      <a:pt x="687" y="265"/>
                    </a:lnTo>
                    <a:lnTo>
                      <a:pt x="701" y="282"/>
                    </a:lnTo>
                    <a:lnTo>
                      <a:pt x="695" y="290"/>
                    </a:lnTo>
                    <a:lnTo>
                      <a:pt x="686" y="307"/>
                    </a:lnTo>
                    <a:lnTo>
                      <a:pt x="699" y="337"/>
                    </a:lnTo>
                    <a:lnTo>
                      <a:pt x="703" y="357"/>
                    </a:lnTo>
                    <a:lnTo>
                      <a:pt x="720" y="367"/>
                    </a:lnTo>
                    <a:lnTo>
                      <a:pt x="741" y="349"/>
                    </a:lnTo>
                    <a:lnTo>
                      <a:pt x="735" y="322"/>
                    </a:lnTo>
                    <a:lnTo>
                      <a:pt x="717" y="298"/>
                    </a:lnTo>
                    <a:lnTo>
                      <a:pt x="738" y="271"/>
                    </a:lnTo>
                    <a:lnTo>
                      <a:pt x="720" y="225"/>
                    </a:lnTo>
                    <a:lnTo>
                      <a:pt x="702" y="207"/>
                    </a:lnTo>
                    <a:lnTo>
                      <a:pt x="717" y="190"/>
                    </a:lnTo>
                    <a:lnTo>
                      <a:pt x="714" y="165"/>
                    </a:lnTo>
                    <a:lnTo>
                      <a:pt x="724" y="150"/>
                    </a:lnTo>
                    <a:lnTo>
                      <a:pt x="741" y="165"/>
                    </a:lnTo>
                    <a:lnTo>
                      <a:pt x="782" y="219"/>
                    </a:lnTo>
                    <a:lnTo>
                      <a:pt x="807" y="228"/>
                    </a:lnTo>
                    <a:lnTo>
                      <a:pt x="814" y="213"/>
                    </a:lnTo>
                    <a:lnTo>
                      <a:pt x="808" y="183"/>
                    </a:lnTo>
                    <a:lnTo>
                      <a:pt x="823" y="188"/>
                    </a:lnTo>
                    <a:lnTo>
                      <a:pt x="848" y="221"/>
                    </a:lnTo>
                    <a:lnTo>
                      <a:pt x="852" y="240"/>
                    </a:lnTo>
                    <a:lnTo>
                      <a:pt x="867" y="253"/>
                    </a:lnTo>
                    <a:lnTo>
                      <a:pt x="896" y="268"/>
                    </a:lnTo>
                    <a:lnTo>
                      <a:pt x="910" y="295"/>
                    </a:lnTo>
                    <a:lnTo>
                      <a:pt x="933" y="313"/>
                    </a:lnTo>
                    <a:lnTo>
                      <a:pt x="944" y="319"/>
                    </a:lnTo>
                    <a:lnTo>
                      <a:pt x="946" y="337"/>
                    </a:lnTo>
                    <a:lnTo>
                      <a:pt x="928" y="346"/>
                    </a:lnTo>
                    <a:lnTo>
                      <a:pt x="918" y="334"/>
                    </a:lnTo>
                    <a:lnTo>
                      <a:pt x="909" y="337"/>
                    </a:lnTo>
                    <a:lnTo>
                      <a:pt x="906" y="364"/>
                    </a:lnTo>
                    <a:lnTo>
                      <a:pt x="891" y="370"/>
                    </a:lnTo>
                    <a:lnTo>
                      <a:pt x="876" y="355"/>
                    </a:lnTo>
                    <a:lnTo>
                      <a:pt x="842" y="355"/>
                    </a:lnTo>
                    <a:lnTo>
                      <a:pt x="837" y="386"/>
                    </a:lnTo>
                    <a:lnTo>
                      <a:pt x="846" y="405"/>
                    </a:lnTo>
                    <a:lnTo>
                      <a:pt x="859" y="395"/>
                    </a:lnTo>
                    <a:lnTo>
                      <a:pt x="873" y="391"/>
                    </a:lnTo>
                    <a:lnTo>
                      <a:pt x="885" y="401"/>
                    </a:lnTo>
                    <a:lnTo>
                      <a:pt x="868" y="424"/>
                    </a:lnTo>
                    <a:lnTo>
                      <a:pt x="885" y="445"/>
                    </a:lnTo>
                    <a:lnTo>
                      <a:pt x="909" y="451"/>
                    </a:lnTo>
                    <a:lnTo>
                      <a:pt x="906" y="463"/>
                    </a:lnTo>
                    <a:lnTo>
                      <a:pt x="897" y="466"/>
                    </a:lnTo>
                    <a:lnTo>
                      <a:pt x="876" y="537"/>
                    </a:lnTo>
                    <a:lnTo>
                      <a:pt x="877" y="491"/>
                    </a:lnTo>
                    <a:lnTo>
                      <a:pt x="887" y="468"/>
                    </a:lnTo>
                    <a:lnTo>
                      <a:pt x="876" y="457"/>
                    </a:lnTo>
                    <a:lnTo>
                      <a:pt x="862" y="473"/>
                    </a:lnTo>
                    <a:lnTo>
                      <a:pt x="870" y="485"/>
                    </a:lnTo>
                    <a:lnTo>
                      <a:pt x="859" y="493"/>
                    </a:lnTo>
                    <a:lnTo>
                      <a:pt x="849" y="503"/>
                    </a:lnTo>
                    <a:lnTo>
                      <a:pt x="851" y="535"/>
                    </a:lnTo>
                    <a:lnTo>
                      <a:pt x="836" y="545"/>
                    </a:lnTo>
                    <a:lnTo>
                      <a:pt x="816" y="548"/>
                    </a:lnTo>
                    <a:lnTo>
                      <a:pt x="823" y="564"/>
                    </a:lnTo>
                    <a:lnTo>
                      <a:pt x="816" y="583"/>
                    </a:lnTo>
                    <a:lnTo>
                      <a:pt x="823" y="598"/>
                    </a:lnTo>
                    <a:lnTo>
                      <a:pt x="811" y="629"/>
                    </a:lnTo>
                    <a:lnTo>
                      <a:pt x="807" y="659"/>
                    </a:lnTo>
                    <a:lnTo>
                      <a:pt x="789" y="675"/>
                    </a:lnTo>
                    <a:lnTo>
                      <a:pt x="768" y="721"/>
                    </a:lnTo>
                    <a:lnTo>
                      <a:pt x="765" y="753"/>
                    </a:lnTo>
                    <a:lnTo>
                      <a:pt x="772" y="777"/>
                    </a:lnTo>
                    <a:lnTo>
                      <a:pt x="782" y="809"/>
                    </a:lnTo>
                    <a:lnTo>
                      <a:pt x="788" y="843"/>
                    </a:lnTo>
                    <a:lnTo>
                      <a:pt x="778" y="857"/>
                    </a:lnTo>
                    <a:lnTo>
                      <a:pt x="765" y="846"/>
                    </a:lnTo>
                    <a:lnTo>
                      <a:pt x="768" y="830"/>
                    </a:lnTo>
                    <a:lnTo>
                      <a:pt x="760" y="792"/>
                    </a:lnTo>
                    <a:lnTo>
                      <a:pt x="752" y="786"/>
                    </a:lnTo>
                    <a:lnTo>
                      <a:pt x="746" y="763"/>
                    </a:lnTo>
                    <a:lnTo>
                      <a:pt x="734" y="763"/>
                    </a:lnTo>
                    <a:lnTo>
                      <a:pt x="721" y="750"/>
                    </a:lnTo>
                    <a:lnTo>
                      <a:pt x="706" y="755"/>
                    </a:lnTo>
                    <a:lnTo>
                      <a:pt x="693" y="747"/>
                    </a:lnTo>
                    <a:lnTo>
                      <a:pt x="677" y="757"/>
                    </a:lnTo>
                    <a:lnTo>
                      <a:pt x="648" y="748"/>
                    </a:lnTo>
                    <a:lnTo>
                      <a:pt x="667" y="776"/>
                    </a:lnTo>
                    <a:lnTo>
                      <a:pt x="644" y="774"/>
                    </a:lnTo>
                    <a:lnTo>
                      <a:pt x="627" y="753"/>
                    </a:lnTo>
                    <a:lnTo>
                      <a:pt x="599" y="753"/>
                    </a:lnTo>
                    <a:lnTo>
                      <a:pt x="603" y="786"/>
                    </a:lnTo>
                    <a:lnTo>
                      <a:pt x="581" y="776"/>
                    </a:lnTo>
                    <a:lnTo>
                      <a:pt x="570" y="809"/>
                    </a:lnTo>
                    <a:lnTo>
                      <a:pt x="578" y="824"/>
                    </a:lnTo>
                    <a:lnTo>
                      <a:pt x="570" y="864"/>
                    </a:lnTo>
                    <a:lnTo>
                      <a:pt x="579" y="909"/>
                    </a:lnTo>
                    <a:lnTo>
                      <a:pt x="591" y="941"/>
                    </a:lnTo>
                    <a:lnTo>
                      <a:pt x="604" y="970"/>
                    </a:lnTo>
                    <a:lnTo>
                      <a:pt x="644" y="968"/>
                    </a:lnTo>
                    <a:lnTo>
                      <a:pt x="660" y="962"/>
                    </a:lnTo>
                    <a:lnTo>
                      <a:pt x="663" y="941"/>
                    </a:lnTo>
                    <a:lnTo>
                      <a:pt x="654" y="924"/>
                    </a:lnTo>
                    <a:lnTo>
                      <a:pt x="655" y="909"/>
                    </a:lnTo>
                    <a:lnTo>
                      <a:pt x="680" y="913"/>
                    </a:lnTo>
                    <a:lnTo>
                      <a:pt x="705" y="905"/>
                    </a:lnTo>
                    <a:lnTo>
                      <a:pt x="705" y="924"/>
                    </a:lnTo>
                    <a:lnTo>
                      <a:pt x="698" y="952"/>
                    </a:lnTo>
                    <a:lnTo>
                      <a:pt x="686" y="972"/>
                    </a:lnTo>
                    <a:lnTo>
                      <a:pt x="683" y="1001"/>
                    </a:lnTo>
                    <a:lnTo>
                      <a:pt x="699" y="1014"/>
                    </a:lnTo>
                    <a:lnTo>
                      <a:pt x="721" y="1010"/>
                    </a:lnTo>
                    <a:lnTo>
                      <a:pt x="734" y="1021"/>
                    </a:lnTo>
                    <a:lnTo>
                      <a:pt x="746" y="1016"/>
                    </a:lnTo>
                    <a:lnTo>
                      <a:pt x="750" y="1035"/>
                    </a:lnTo>
                    <a:lnTo>
                      <a:pt x="740" y="1062"/>
                    </a:lnTo>
                    <a:lnTo>
                      <a:pt x="749" y="1079"/>
                    </a:lnTo>
                    <a:lnTo>
                      <a:pt x="750" y="1112"/>
                    </a:lnTo>
                    <a:lnTo>
                      <a:pt x="765" y="1135"/>
                    </a:lnTo>
                    <a:lnTo>
                      <a:pt x="783" y="1141"/>
                    </a:lnTo>
                    <a:lnTo>
                      <a:pt x="797" y="1135"/>
                    </a:lnTo>
                    <a:lnTo>
                      <a:pt x="803" y="1138"/>
                    </a:lnTo>
                    <a:lnTo>
                      <a:pt x="828" y="1138"/>
                    </a:lnTo>
                    <a:lnTo>
                      <a:pt x="849" y="1139"/>
                    </a:lnTo>
                    <a:lnTo>
                      <a:pt x="855" y="1125"/>
                    </a:lnTo>
                    <a:lnTo>
                      <a:pt x="836" y="1150"/>
                    </a:lnTo>
                    <a:lnTo>
                      <a:pt x="823" y="1147"/>
                    </a:lnTo>
                    <a:lnTo>
                      <a:pt x="810" y="1150"/>
                    </a:lnTo>
                    <a:lnTo>
                      <a:pt x="783" y="1163"/>
                    </a:lnTo>
                    <a:lnTo>
                      <a:pt x="762" y="1146"/>
                    </a:lnTo>
                    <a:lnTo>
                      <a:pt x="741" y="1135"/>
                    </a:lnTo>
                    <a:lnTo>
                      <a:pt x="732" y="1138"/>
                    </a:lnTo>
                    <a:lnTo>
                      <a:pt x="734" y="1123"/>
                    </a:lnTo>
                    <a:lnTo>
                      <a:pt x="732" y="1099"/>
                    </a:lnTo>
                    <a:lnTo>
                      <a:pt x="715" y="1079"/>
                    </a:lnTo>
                    <a:lnTo>
                      <a:pt x="678" y="1066"/>
                    </a:lnTo>
                    <a:lnTo>
                      <a:pt x="673" y="1058"/>
                    </a:lnTo>
                    <a:lnTo>
                      <a:pt x="663" y="1060"/>
                    </a:lnTo>
                    <a:lnTo>
                      <a:pt x="652" y="1050"/>
                    </a:lnTo>
                    <a:lnTo>
                      <a:pt x="639" y="1039"/>
                    </a:lnTo>
                    <a:lnTo>
                      <a:pt x="622" y="1010"/>
                    </a:lnTo>
                    <a:lnTo>
                      <a:pt x="601" y="1001"/>
                    </a:lnTo>
                    <a:lnTo>
                      <a:pt x="590" y="1021"/>
                    </a:lnTo>
                    <a:lnTo>
                      <a:pt x="576" y="1006"/>
                    </a:lnTo>
                    <a:lnTo>
                      <a:pt x="561" y="1006"/>
                    </a:lnTo>
                    <a:lnTo>
                      <a:pt x="528" y="995"/>
                    </a:lnTo>
                    <a:lnTo>
                      <a:pt x="471" y="945"/>
                    </a:lnTo>
                    <a:lnTo>
                      <a:pt x="466" y="893"/>
                    </a:lnTo>
                    <a:lnTo>
                      <a:pt x="460" y="872"/>
                    </a:lnTo>
                    <a:lnTo>
                      <a:pt x="450" y="857"/>
                    </a:lnTo>
                    <a:lnTo>
                      <a:pt x="437" y="828"/>
                    </a:lnTo>
                    <a:lnTo>
                      <a:pt x="375" y="728"/>
                    </a:lnTo>
                    <a:lnTo>
                      <a:pt x="375" y="765"/>
                    </a:lnTo>
                    <a:lnTo>
                      <a:pt x="414" y="832"/>
                    </a:lnTo>
                    <a:lnTo>
                      <a:pt x="429" y="888"/>
                    </a:lnTo>
                    <a:lnTo>
                      <a:pt x="406" y="876"/>
                    </a:lnTo>
                    <a:lnTo>
                      <a:pt x="402" y="843"/>
                    </a:lnTo>
                    <a:lnTo>
                      <a:pt x="371" y="822"/>
                    </a:lnTo>
                    <a:lnTo>
                      <a:pt x="389" y="809"/>
                    </a:lnTo>
                    <a:lnTo>
                      <a:pt x="348" y="774"/>
                    </a:lnTo>
                    <a:lnTo>
                      <a:pt x="364" y="753"/>
                    </a:lnTo>
                    <a:lnTo>
                      <a:pt x="349" y="711"/>
                    </a:lnTo>
                    <a:lnTo>
                      <a:pt x="300" y="623"/>
                    </a:lnTo>
                    <a:lnTo>
                      <a:pt x="294" y="572"/>
                    </a:lnTo>
                    <a:lnTo>
                      <a:pt x="297" y="535"/>
                    </a:lnTo>
                    <a:lnTo>
                      <a:pt x="310" y="493"/>
                    </a:lnTo>
                    <a:lnTo>
                      <a:pt x="310" y="451"/>
                    </a:lnTo>
                    <a:lnTo>
                      <a:pt x="300" y="426"/>
                    </a:lnTo>
                    <a:lnTo>
                      <a:pt x="327" y="418"/>
                    </a:lnTo>
                    <a:lnTo>
                      <a:pt x="294" y="367"/>
                    </a:lnTo>
                    <a:lnTo>
                      <a:pt x="295" y="345"/>
                    </a:lnTo>
                    <a:lnTo>
                      <a:pt x="281" y="313"/>
                    </a:lnTo>
                    <a:lnTo>
                      <a:pt x="287" y="295"/>
                    </a:lnTo>
                    <a:lnTo>
                      <a:pt x="276" y="284"/>
                    </a:lnTo>
                    <a:lnTo>
                      <a:pt x="275" y="263"/>
                    </a:lnTo>
                    <a:lnTo>
                      <a:pt x="265" y="247"/>
                    </a:lnTo>
                    <a:lnTo>
                      <a:pt x="276" y="231"/>
                    </a:lnTo>
                    <a:lnTo>
                      <a:pt x="261" y="221"/>
                    </a:lnTo>
                    <a:lnTo>
                      <a:pt x="247" y="236"/>
                    </a:lnTo>
                    <a:lnTo>
                      <a:pt x="228" y="207"/>
                    </a:lnTo>
                    <a:lnTo>
                      <a:pt x="208" y="198"/>
                    </a:lnTo>
                    <a:lnTo>
                      <a:pt x="179" y="198"/>
                    </a:lnTo>
                    <a:lnTo>
                      <a:pt x="160" y="225"/>
                    </a:lnTo>
                    <a:lnTo>
                      <a:pt x="151" y="217"/>
                    </a:lnTo>
                    <a:lnTo>
                      <a:pt x="167" y="181"/>
                    </a:lnTo>
                    <a:lnTo>
                      <a:pt x="153" y="188"/>
                    </a:lnTo>
                    <a:lnTo>
                      <a:pt x="123" y="225"/>
                    </a:lnTo>
                    <a:lnTo>
                      <a:pt x="93" y="259"/>
                    </a:lnTo>
                    <a:lnTo>
                      <a:pt x="65" y="268"/>
                    </a:lnTo>
                    <a:lnTo>
                      <a:pt x="18" y="301"/>
                    </a:lnTo>
                    <a:lnTo>
                      <a:pt x="0" y="298"/>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57" name="Freeform 33"/>
              <p:cNvSpPr>
                <a:spLocks/>
              </p:cNvSpPr>
              <p:nvPr/>
            </p:nvSpPr>
            <p:spPr bwMode="auto">
              <a:xfrm>
                <a:off x="745" y="460"/>
                <a:ext cx="322" cy="307"/>
              </a:xfrm>
              <a:custGeom>
                <a:avLst/>
                <a:gdLst/>
                <a:ahLst/>
                <a:cxnLst>
                  <a:cxn ang="0">
                    <a:pos x="0" y="63"/>
                  </a:cxn>
                  <a:cxn ang="0">
                    <a:pos x="7" y="39"/>
                  </a:cxn>
                  <a:cxn ang="0">
                    <a:pos x="7" y="23"/>
                  </a:cxn>
                  <a:cxn ang="0">
                    <a:pos x="18" y="0"/>
                  </a:cxn>
                  <a:cxn ang="0">
                    <a:pos x="77" y="15"/>
                  </a:cxn>
                  <a:cxn ang="0">
                    <a:pos x="177" y="42"/>
                  </a:cxn>
                  <a:cxn ang="0">
                    <a:pos x="216" y="64"/>
                  </a:cxn>
                  <a:cxn ang="0">
                    <a:pos x="268" y="85"/>
                  </a:cxn>
                  <a:cxn ang="0">
                    <a:pos x="294" y="125"/>
                  </a:cxn>
                  <a:cxn ang="0">
                    <a:pos x="321" y="144"/>
                  </a:cxn>
                  <a:cxn ang="0">
                    <a:pos x="310" y="159"/>
                  </a:cxn>
                  <a:cxn ang="0">
                    <a:pos x="310" y="178"/>
                  </a:cxn>
                  <a:cxn ang="0">
                    <a:pos x="300" y="182"/>
                  </a:cxn>
                  <a:cxn ang="0">
                    <a:pos x="291" y="199"/>
                  </a:cxn>
                  <a:cxn ang="0">
                    <a:pos x="300" y="215"/>
                  </a:cxn>
                  <a:cxn ang="0">
                    <a:pos x="299" y="228"/>
                  </a:cxn>
                  <a:cxn ang="0">
                    <a:pos x="288" y="245"/>
                  </a:cxn>
                  <a:cxn ang="0">
                    <a:pos x="290" y="261"/>
                  </a:cxn>
                  <a:cxn ang="0">
                    <a:pos x="308" y="278"/>
                  </a:cxn>
                  <a:cxn ang="0">
                    <a:pos x="309" y="295"/>
                  </a:cxn>
                  <a:cxn ang="0">
                    <a:pos x="305" y="303"/>
                  </a:cxn>
                  <a:cxn ang="0">
                    <a:pos x="287" y="306"/>
                  </a:cxn>
                  <a:cxn ang="0">
                    <a:pos x="274" y="297"/>
                  </a:cxn>
                  <a:cxn ang="0">
                    <a:pos x="260" y="276"/>
                  </a:cxn>
                  <a:cxn ang="0">
                    <a:pos x="254" y="276"/>
                  </a:cxn>
                  <a:cxn ang="0">
                    <a:pos x="246" y="268"/>
                  </a:cxn>
                  <a:cxn ang="0">
                    <a:pos x="240" y="242"/>
                  </a:cxn>
                  <a:cxn ang="0">
                    <a:pos x="231" y="234"/>
                  </a:cxn>
                  <a:cxn ang="0">
                    <a:pos x="212" y="221"/>
                  </a:cxn>
                  <a:cxn ang="0">
                    <a:pos x="195" y="213"/>
                  </a:cxn>
                  <a:cxn ang="0">
                    <a:pos x="172" y="190"/>
                  </a:cxn>
                  <a:cxn ang="0">
                    <a:pos x="162" y="173"/>
                  </a:cxn>
                  <a:cxn ang="0">
                    <a:pos x="164" y="161"/>
                  </a:cxn>
                  <a:cxn ang="0">
                    <a:pos x="174" y="151"/>
                  </a:cxn>
                  <a:cxn ang="0">
                    <a:pos x="165" y="138"/>
                  </a:cxn>
                  <a:cxn ang="0">
                    <a:pos x="156" y="144"/>
                  </a:cxn>
                  <a:cxn ang="0">
                    <a:pos x="142" y="125"/>
                  </a:cxn>
                  <a:cxn ang="0">
                    <a:pos x="139" y="136"/>
                  </a:cxn>
                  <a:cxn ang="0">
                    <a:pos x="126" y="136"/>
                  </a:cxn>
                  <a:cxn ang="0">
                    <a:pos x="123" y="127"/>
                  </a:cxn>
                  <a:cxn ang="0">
                    <a:pos x="123" y="113"/>
                  </a:cxn>
                  <a:cxn ang="0">
                    <a:pos x="117" y="104"/>
                  </a:cxn>
                  <a:cxn ang="0">
                    <a:pos x="108" y="106"/>
                  </a:cxn>
                  <a:cxn ang="0">
                    <a:pos x="97" y="84"/>
                  </a:cxn>
                  <a:cxn ang="0">
                    <a:pos x="88" y="81"/>
                  </a:cxn>
                  <a:cxn ang="0">
                    <a:pos x="75" y="71"/>
                  </a:cxn>
                  <a:cxn ang="0">
                    <a:pos x="48" y="73"/>
                  </a:cxn>
                  <a:cxn ang="0">
                    <a:pos x="20" y="71"/>
                  </a:cxn>
                  <a:cxn ang="0">
                    <a:pos x="0" y="63"/>
                  </a:cxn>
                </a:cxnLst>
                <a:rect l="0" t="0" r="r" b="b"/>
                <a:pathLst>
                  <a:path w="322" h="307">
                    <a:moveTo>
                      <a:pt x="0" y="63"/>
                    </a:moveTo>
                    <a:lnTo>
                      <a:pt x="7" y="39"/>
                    </a:lnTo>
                    <a:lnTo>
                      <a:pt x="7" y="23"/>
                    </a:lnTo>
                    <a:lnTo>
                      <a:pt x="18" y="0"/>
                    </a:lnTo>
                    <a:lnTo>
                      <a:pt x="77" y="15"/>
                    </a:lnTo>
                    <a:lnTo>
                      <a:pt x="177" y="42"/>
                    </a:lnTo>
                    <a:lnTo>
                      <a:pt x="216" y="64"/>
                    </a:lnTo>
                    <a:lnTo>
                      <a:pt x="268" y="85"/>
                    </a:lnTo>
                    <a:lnTo>
                      <a:pt x="294" y="125"/>
                    </a:lnTo>
                    <a:lnTo>
                      <a:pt x="321" y="144"/>
                    </a:lnTo>
                    <a:lnTo>
                      <a:pt x="310" y="159"/>
                    </a:lnTo>
                    <a:lnTo>
                      <a:pt x="310" y="178"/>
                    </a:lnTo>
                    <a:lnTo>
                      <a:pt x="300" y="182"/>
                    </a:lnTo>
                    <a:lnTo>
                      <a:pt x="291" y="199"/>
                    </a:lnTo>
                    <a:lnTo>
                      <a:pt x="300" y="215"/>
                    </a:lnTo>
                    <a:lnTo>
                      <a:pt x="299" y="228"/>
                    </a:lnTo>
                    <a:lnTo>
                      <a:pt x="288" y="245"/>
                    </a:lnTo>
                    <a:lnTo>
                      <a:pt x="290" y="261"/>
                    </a:lnTo>
                    <a:lnTo>
                      <a:pt x="308" y="278"/>
                    </a:lnTo>
                    <a:lnTo>
                      <a:pt x="309" y="295"/>
                    </a:lnTo>
                    <a:lnTo>
                      <a:pt x="305" y="303"/>
                    </a:lnTo>
                    <a:lnTo>
                      <a:pt x="287" y="306"/>
                    </a:lnTo>
                    <a:lnTo>
                      <a:pt x="274" y="297"/>
                    </a:lnTo>
                    <a:lnTo>
                      <a:pt x="260" y="276"/>
                    </a:lnTo>
                    <a:lnTo>
                      <a:pt x="254" y="276"/>
                    </a:lnTo>
                    <a:lnTo>
                      <a:pt x="246" y="268"/>
                    </a:lnTo>
                    <a:lnTo>
                      <a:pt x="240" y="242"/>
                    </a:lnTo>
                    <a:lnTo>
                      <a:pt x="231" y="234"/>
                    </a:lnTo>
                    <a:lnTo>
                      <a:pt x="212" y="221"/>
                    </a:lnTo>
                    <a:lnTo>
                      <a:pt x="195" y="213"/>
                    </a:lnTo>
                    <a:lnTo>
                      <a:pt x="172" y="190"/>
                    </a:lnTo>
                    <a:lnTo>
                      <a:pt x="162" y="173"/>
                    </a:lnTo>
                    <a:lnTo>
                      <a:pt x="164" y="161"/>
                    </a:lnTo>
                    <a:lnTo>
                      <a:pt x="174" y="151"/>
                    </a:lnTo>
                    <a:lnTo>
                      <a:pt x="165" y="138"/>
                    </a:lnTo>
                    <a:lnTo>
                      <a:pt x="156" y="144"/>
                    </a:lnTo>
                    <a:lnTo>
                      <a:pt x="142" y="125"/>
                    </a:lnTo>
                    <a:lnTo>
                      <a:pt x="139" y="136"/>
                    </a:lnTo>
                    <a:lnTo>
                      <a:pt x="126" y="136"/>
                    </a:lnTo>
                    <a:lnTo>
                      <a:pt x="123" y="127"/>
                    </a:lnTo>
                    <a:lnTo>
                      <a:pt x="123" y="113"/>
                    </a:lnTo>
                    <a:lnTo>
                      <a:pt x="117" y="104"/>
                    </a:lnTo>
                    <a:lnTo>
                      <a:pt x="108" y="106"/>
                    </a:lnTo>
                    <a:lnTo>
                      <a:pt x="97" y="84"/>
                    </a:lnTo>
                    <a:lnTo>
                      <a:pt x="88" y="81"/>
                    </a:lnTo>
                    <a:lnTo>
                      <a:pt x="75" y="71"/>
                    </a:lnTo>
                    <a:lnTo>
                      <a:pt x="48" y="73"/>
                    </a:lnTo>
                    <a:lnTo>
                      <a:pt x="20" y="71"/>
                    </a:lnTo>
                    <a:lnTo>
                      <a:pt x="0" y="63"/>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58" name="Freeform 34"/>
              <p:cNvSpPr>
                <a:spLocks/>
              </p:cNvSpPr>
              <p:nvPr/>
            </p:nvSpPr>
            <p:spPr bwMode="auto">
              <a:xfrm>
                <a:off x="681" y="568"/>
                <a:ext cx="206" cy="157"/>
              </a:xfrm>
              <a:custGeom>
                <a:avLst/>
                <a:gdLst/>
                <a:ahLst/>
                <a:cxnLst>
                  <a:cxn ang="0">
                    <a:pos x="7" y="0"/>
                  </a:cxn>
                  <a:cxn ang="0">
                    <a:pos x="0" y="12"/>
                  </a:cxn>
                  <a:cxn ang="0">
                    <a:pos x="0" y="26"/>
                  </a:cxn>
                  <a:cxn ang="0">
                    <a:pos x="14" y="41"/>
                  </a:cxn>
                  <a:cxn ang="0">
                    <a:pos x="23" y="37"/>
                  </a:cxn>
                  <a:cxn ang="0">
                    <a:pos x="26" y="44"/>
                  </a:cxn>
                  <a:cxn ang="0">
                    <a:pos x="34" y="45"/>
                  </a:cxn>
                  <a:cxn ang="0">
                    <a:pos x="40" y="35"/>
                  </a:cxn>
                  <a:cxn ang="0">
                    <a:pos x="60" y="37"/>
                  </a:cxn>
                  <a:cxn ang="0">
                    <a:pos x="63" y="47"/>
                  </a:cxn>
                  <a:cxn ang="0">
                    <a:pos x="70" y="52"/>
                  </a:cxn>
                  <a:cxn ang="0">
                    <a:pos x="87" y="50"/>
                  </a:cxn>
                  <a:cxn ang="0">
                    <a:pos x="93" y="55"/>
                  </a:cxn>
                  <a:cxn ang="0">
                    <a:pos x="102" y="62"/>
                  </a:cxn>
                  <a:cxn ang="0">
                    <a:pos x="109" y="74"/>
                  </a:cxn>
                  <a:cxn ang="0">
                    <a:pos x="109" y="91"/>
                  </a:cxn>
                  <a:cxn ang="0">
                    <a:pos x="103" y="95"/>
                  </a:cxn>
                  <a:cxn ang="0">
                    <a:pos x="106" y="102"/>
                  </a:cxn>
                  <a:cxn ang="0">
                    <a:pos x="98" y="111"/>
                  </a:cxn>
                  <a:cxn ang="0">
                    <a:pos x="98" y="126"/>
                  </a:cxn>
                  <a:cxn ang="0">
                    <a:pos x="111" y="129"/>
                  </a:cxn>
                  <a:cxn ang="0">
                    <a:pos x="118" y="124"/>
                  </a:cxn>
                  <a:cxn ang="0">
                    <a:pos x="120" y="118"/>
                  </a:cxn>
                  <a:cxn ang="0">
                    <a:pos x="125" y="124"/>
                  </a:cxn>
                  <a:cxn ang="0">
                    <a:pos x="132" y="120"/>
                  </a:cxn>
                  <a:cxn ang="0">
                    <a:pos x="148" y="129"/>
                  </a:cxn>
                  <a:cxn ang="0">
                    <a:pos x="158" y="143"/>
                  </a:cxn>
                  <a:cxn ang="0">
                    <a:pos x="161" y="143"/>
                  </a:cxn>
                  <a:cxn ang="0">
                    <a:pos x="162" y="151"/>
                  </a:cxn>
                  <a:cxn ang="0">
                    <a:pos x="173" y="156"/>
                  </a:cxn>
                  <a:cxn ang="0">
                    <a:pos x="184" y="156"/>
                  </a:cxn>
                  <a:cxn ang="0">
                    <a:pos x="177" y="147"/>
                  </a:cxn>
                  <a:cxn ang="0">
                    <a:pos x="180" y="139"/>
                  </a:cxn>
                  <a:cxn ang="0">
                    <a:pos x="189" y="147"/>
                  </a:cxn>
                  <a:cxn ang="0">
                    <a:pos x="198" y="150"/>
                  </a:cxn>
                  <a:cxn ang="0">
                    <a:pos x="200" y="137"/>
                  </a:cxn>
                  <a:cxn ang="0">
                    <a:pos x="190" y="126"/>
                  </a:cxn>
                  <a:cxn ang="0">
                    <a:pos x="183" y="126"/>
                  </a:cxn>
                  <a:cxn ang="0">
                    <a:pos x="173" y="116"/>
                  </a:cxn>
                  <a:cxn ang="0">
                    <a:pos x="183" y="116"/>
                  </a:cxn>
                  <a:cxn ang="0">
                    <a:pos x="190" y="122"/>
                  </a:cxn>
                  <a:cxn ang="0">
                    <a:pos x="205" y="122"/>
                  </a:cxn>
                  <a:cxn ang="0">
                    <a:pos x="201" y="110"/>
                  </a:cxn>
                  <a:cxn ang="0">
                    <a:pos x="189" y="97"/>
                  </a:cxn>
                  <a:cxn ang="0">
                    <a:pos x="180" y="95"/>
                  </a:cxn>
                  <a:cxn ang="0">
                    <a:pos x="167" y="81"/>
                  </a:cxn>
                  <a:cxn ang="0">
                    <a:pos x="151" y="76"/>
                  </a:cxn>
                  <a:cxn ang="0">
                    <a:pos x="138" y="70"/>
                  </a:cxn>
                  <a:cxn ang="0">
                    <a:pos x="128" y="52"/>
                  </a:cxn>
                  <a:cxn ang="0">
                    <a:pos x="120" y="29"/>
                  </a:cxn>
                  <a:cxn ang="0">
                    <a:pos x="111" y="29"/>
                  </a:cxn>
                  <a:cxn ang="0">
                    <a:pos x="108" y="23"/>
                  </a:cxn>
                  <a:cxn ang="0">
                    <a:pos x="102" y="24"/>
                  </a:cxn>
                  <a:cxn ang="0">
                    <a:pos x="92" y="14"/>
                  </a:cxn>
                  <a:cxn ang="0">
                    <a:pos x="75" y="10"/>
                  </a:cxn>
                  <a:cxn ang="0">
                    <a:pos x="67" y="16"/>
                  </a:cxn>
                  <a:cxn ang="0">
                    <a:pos x="51" y="10"/>
                  </a:cxn>
                  <a:cxn ang="0">
                    <a:pos x="42" y="10"/>
                  </a:cxn>
                  <a:cxn ang="0">
                    <a:pos x="37" y="2"/>
                  </a:cxn>
                  <a:cxn ang="0">
                    <a:pos x="33" y="0"/>
                  </a:cxn>
                  <a:cxn ang="0">
                    <a:pos x="26" y="2"/>
                  </a:cxn>
                  <a:cxn ang="0">
                    <a:pos x="7" y="0"/>
                  </a:cxn>
                </a:cxnLst>
                <a:rect l="0" t="0" r="r" b="b"/>
                <a:pathLst>
                  <a:path w="206" h="157">
                    <a:moveTo>
                      <a:pt x="7" y="0"/>
                    </a:moveTo>
                    <a:lnTo>
                      <a:pt x="0" y="12"/>
                    </a:lnTo>
                    <a:lnTo>
                      <a:pt x="0" y="26"/>
                    </a:lnTo>
                    <a:lnTo>
                      <a:pt x="14" y="41"/>
                    </a:lnTo>
                    <a:lnTo>
                      <a:pt x="23" y="37"/>
                    </a:lnTo>
                    <a:lnTo>
                      <a:pt x="26" y="44"/>
                    </a:lnTo>
                    <a:lnTo>
                      <a:pt x="34" y="45"/>
                    </a:lnTo>
                    <a:lnTo>
                      <a:pt x="40" y="35"/>
                    </a:lnTo>
                    <a:lnTo>
                      <a:pt x="60" y="37"/>
                    </a:lnTo>
                    <a:lnTo>
                      <a:pt x="63" y="47"/>
                    </a:lnTo>
                    <a:lnTo>
                      <a:pt x="70" y="52"/>
                    </a:lnTo>
                    <a:lnTo>
                      <a:pt x="87" y="50"/>
                    </a:lnTo>
                    <a:lnTo>
                      <a:pt x="93" y="55"/>
                    </a:lnTo>
                    <a:lnTo>
                      <a:pt x="102" y="62"/>
                    </a:lnTo>
                    <a:lnTo>
                      <a:pt x="109" y="74"/>
                    </a:lnTo>
                    <a:lnTo>
                      <a:pt x="109" y="91"/>
                    </a:lnTo>
                    <a:lnTo>
                      <a:pt x="103" y="95"/>
                    </a:lnTo>
                    <a:lnTo>
                      <a:pt x="106" y="102"/>
                    </a:lnTo>
                    <a:lnTo>
                      <a:pt x="98" y="111"/>
                    </a:lnTo>
                    <a:lnTo>
                      <a:pt x="98" y="126"/>
                    </a:lnTo>
                    <a:lnTo>
                      <a:pt x="111" y="129"/>
                    </a:lnTo>
                    <a:lnTo>
                      <a:pt x="118" y="124"/>
                    </a:lnTo>
                    <a:lnTo>
                      <a:pt x="120" y="118"/>
                    </a:lnTo>
                    <a:lnTo>
                      <a:pt x="125" y="124"/>
                    </a:lnTo>
                    <a:lnTo>
                      <a:pt x="132" y="120"/>
                    </a:lnTo>
                    <a:lnTo>
                      <a:pt x="148" y="129"/>
                    </a:lnTo>
                    <a:lnTo>
                      <a:pt x="158" y="143"/>
                    </a:lnTo>
                    <a:lnTo>
                      <a:pt x="161" y="143"/>
                    </a:lnTo>
                    <a:lnTo>
                      <a:pt x="162" y="151"/>
                    </a:lnTo>
                    <a:lnTo>
                      <a:pt x="173" y="156"/>
                    </a:lnTo>
                    <a:lnTo>
                      <a:pt x="184" y="156"/>
                    </a:lnTo>
                    <a:lnTo>
                      <a:pt x="177" y="147"/>
                    </a:lnTo>
                    <a:lnTo>
                      <a:pt x="180" y="139"/>
                    </a:lnTo>
                    <a:lnTo>
                      <a:pt x="189" y="147"/>
                    </a:lnTo>
                    <a:lnTo>
                      <a:pt x="198" y="150"/>
                    </a:lnTo>
                    <a:lnTo>
                      <a:pt x="200" y="137"/>
                    </a:lnTo>
                    <a:lnTo>
                      <a:pt x="190" y="126"/>
                    </a:lnTo>
                    <a:lnTo>
                      <a:pt x="183" y="126"/>
                    </a:lnTo>
                    <a:lnTo>
                      <a:pt x="173" y="116"/>
                    </a:lnTo>
                    <a:lnTo>
                      <a:pt x="183" y="116"/>
                    </a:lnTo>
                    <a:lnTo>
                      <a:pt x="190" y="122"/>
                    </a:lnTo>
                    <a:lnTo>
                      <a:pt x="205" y="122"/>
                    </a:lnTo>
                    <a:lnTo>
                      <a:pt x="201" y="110"/>
                    </a:lnTo>
                    <a:lnTo>
                      <a:pt x="189" y="97"/>
                    </a:lnTo>
                    <a:lnTo>
                      <a:pt x="180" y="95"/>
                    </a:lnTo>
                    <a:lnTo>
                      <a:pt x="167" y="81"/>
                    </a:lnTo>
                    <a:lnTo>
                      <a:pt x="151" y="76"/>
                    </a:lnTo>
                    <a:lnTo>
                      <a:pt x="138" y="70"/>
                    </a:lnTo>
                    <a:lnTo>
                      <a:pt x="128" y="52"/>
                    </a:lnTo>
                    <a:lnTo>
                      <a:pt x="120" y="29"/>
                    </a:lnTo>
                    <a:lnTo>
                      <a:pt x="111" y="29"/>
                    </a:lnTo>
                    <a:lnTo>
                      <a:pt x="108" y="23"/>
                    </a:lnTo>
                    <a:lnTo>
                      <a:pt x="102" y="24"/>
                    </a:lnTo>
                    <a:lnTo>
                      <a:pt x="92" y="14"/>
                    </a:lnTo>
                    <a:lnTo>
                      <a:pt x="75" y="10"/>
                    </a:lnTo>
                    <a:lnTo>
                      <a:pt x="67" y="16"/>
                    </a:lnTo>
                    <a:lnTo>
                      <a:pt x="51" y="10"/>
                    </a:lnTo>
                    <a:lnTo>
                      <a:pt x="42" y="10"/>
                    </a:lnTo>
                    <a:lnTo>
                      <a:pt x="37" y="2"/>
                    </a:lnTo>
                    <a:lnTo>
                      <a:pt x="33" y="0"/>
                    </a:lnTo>
                    <a:lnTo>
                      <a:pt x="26" y="2"/>
                    </a:lnTo>
                    <a:lnTo>
                      <a:pt x="7"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59" name="Freeform 35"/>
              <p:cNvSpPr>
                <a:spLocks/>
              </p:cNvSpPr>
              <p:nvPr/>
            </p:nvSpPr>
            <p:spPr bwMode="auto">
              <a:xfrm>
                <a:off x="798" y="1444"/>
                <a:ext cx="146" cy="73"/>
              </a:xfrm>
              <a:custGeom>
                <a:avLst/>
                <a:gdLst/>
                <a:ahLst/>
                <a:cxnLst>
                  <a:cxn ang="0">
                    <a:pos x="0" y="36"/>
                  </a:cxn>
                  <a:cxn ang="0">
                    <a:pos x="12" y="14"/>
                  </a:cxn>
                  <a:cxn ang="0">
                    <a:pos x="18" y="14"/>
                  </a:cxn>
                  <a:cxn ang="0">
                    <a:pos x="28" y="4"/>
                  </a:cxn>
                  <a:cxn ang="0">
                    <a:pos x="40" y="4"/>
                  </a:cxn>
                  <a:cxn ang="0">
                    <a:pos x="43" y="2"/>
                  </a:cxn>
                  <a:cxn ang="0">
                    <a:pos x="47" y="0"/>
                  </a:cxn>
                  <a:cxn ang="0">
                    <a:pos x="62" y="12"/>
                  </a:cxn>
                  <a:cxn ang="0">
                    <a:pos x="65" y="21"/>
                  </a:cxn>
                  <a:cxn ang="0">
                    <a:pos x="68" y="17"/>
                  </a:cxn>
                  <a:cxn ang="0">
                    <a:pos x="80" y="25"/>
                  </a:cxn>
                  <a:cxn ang="0">
                    <a:pos x="87" y="25"/>
                  </a:cxn>
                  <a:cxn ang="0">
                    <a:pos x="93" y="31"/>
                  </a:cxn>
                  <a:cxn ang="0">
                    <a:pos x="103" y="36"/>
                  </a:cxn>
                  <a:cxn ang="0">
                    <a:pos x="103" y="46"/>
                  </a:cxn>
                  <a:cxn ang="0">
                    <a:pos x="121" y="46"/>
                  </a:cxn>
                  <a:cxn ang="0">
                    <a:pos x="126" y="57"/>
                  </a:cxn>
                  <a:cxn ang="0">
                    <a:pos x="137" y="57"/>
                  </a:cxn>
                  <a:cxn ang="0">
                    <a:pos x="145" y="69"/>
                  </a:cxn>
                  <a:cxn ang="0">
                    <a:pos x="140" y="72"/>
                  </a:cxn>
                  <a:cxn ang="0">
                    <a:pos x="137" y="67"/>
                  </a:cxn>
                  <a:cxn ang="0">
                    <a:pos x="136" y="65"/>
                  </a:cxn>
                  <a:cxn ang="0">
                    <a:pos x="126" y="67"/>
                  </a:cxn>
                  <a:cxn ang="0">
                    <a:pos x="123" y="69"/>
                  </a:cxn>
                  <a:cxn ang="0">
                    <a:pos x="115" y="72"/>
                  </a:cxn>
                  <a:cxn ang="0">
                    <a:pos x="101" y="72"/>
                  </a:cxn>
                  <a:cxn ang="0">
                    <a:pos x="93" y="72"/>
                  </a:cxn>
                  <a:cxn ang="0">
                    <a:pos x="93" y="65"/>
                  </a:cxn>
                  <a:cxn ang="0">
                    <a:pos x="80" y="48"/>
                  </a:cxn>
                  <a:cxn ang="0">
                    <a:pos x="80" y="37"/>
                  </a:cxn>
                  <a:cxn ang="0">
                    <a:pos x="65" y="37"/>
                  </a:cxn>
                  <a:cxn ang="0">
                    <a:pos x="60" y="31"/>
                  </a:cxn>
                  <a:cxn ang="0">
                    <a:pos x="56" y="37"/>
                  </a:cxn>
                  <a:cxn ang="0">
                    <a:pos x="51" y="29"/>
                  </a:cxn>
                  <a:cxn ang="0">
                    <a:pos x="47" y="29"/>
                  </a:cxn>
                  <a:cxn ang="0">
                    <a:pos x="47" y="19"/>
                  </a:cxn>
                  <a:cxn ang="0">
                    <a:pos x="43" y="14"/>
                  </a:cxn>
                  <a:cxn ang="0">
                    <a:pos x="29" y="17"/>
                  </a:cxn>
                  <a:cxn ang="0">
                    <a:pos x="21" y="29"/>
                  </a:cxn>
                  <a:cxn ang="0">
                    <a:pos x="11" y="31"/>
                  </a:cxn>
                  <a:cxn ang="0">
                    <a:pos x="0" y="36"/>
                  </a:cxn>
                </a:cxnLst>
                <a:rect l="0" t="0" r="r" b="b"/>
                <a:pathLst>
                  <a:path w="146" h="73">
                    <a:moveTo>
                      <a:pt x="0" y="36"/>
                    </a:moveTo>
                    <a:lnTo>
                      <a:pt x="12" y="14"/>
                    </a:lnTo>
                    <a:lnTo>
                      <a:pt x="18" y="14"/>
                    </a:lnTo>
                    <a:lnTo>
                      <a:pt x="28" y="4"/>
                    </a:lnTo>
                    <a:lnTo>
                      <a:pt x="40" y="4"/>
                    </a:lnTo>
                    <a:lnTo>
                      <a:pt x="43" y="2"/>
                    </a:lnTo>
                    <a:lnTo>
                      <a:pt x="47" y="0"/>
                    </a:lnTo>
                    <a:lnTo>
                      <a:pt x="62" y="12"/>
                    </a:lnTo>
                    <a:lnTo>
                      <a:pt x="65" y="21"/>
                    </a:lnTo>
                    <a:lnTo>
                      <a:pt x="68" y="17"/>
                    </a:lnTo>
                    <a:lnTo>
                      <a:pt x="80" y="25"/>
                    </a:lnTo>
                    <a:lnTo>
                      <a:pt x="87" y="25"/>
                    </a:lnTo>
                    <a:lnTo>
                      <a:pt x="93" y="31"/>
                    </a:lnTo>
                    <a:lnTo>
                      <a:pt x="103" y="36"/>
                    </a:lnTo>
                    <a:lnTo>
                      <a:pt x="103" y="46"/>
                    </a:lnTo>
                    <a:lnTo>
                      <a:pt x="121" y="46"/>
                    </a:lnTo>
                    <a:lnTo>
                      <a:pt x="126" y="57"/>
                    </a:lnTo>
                    <a:lnTo>
                      <a:pt x="137" y="57"/>
                    </a:lnTo>
                    <a:lnTo>
                      <a:pt x="145" y="69"/>
                    </a:lnTo>
                    <a:lnTo>
                      <a:pt x="140" y="72"/>
                    </a:lnTo>
                    <a:lnTo>
                      <a:pt x="137" y="67"/>
                    </a:lnTo>
                    <a:lnTo>
                      <a:pt x="136" y="65"/>
                    </a:lnTo>
                    <a:lnTo>
                      <a:pt x="126" y="67"/>
                    </a:lnTo>
                    <a:lnTo>
                      <a:pt x="123" y="69"/>
                    </a:lnTo>
                    <a:lnTo>
                      <a:pt x="115" y="72"/>
                    </a:lnTo>
                    <a:lnTo>
                      <a:pt x="101" y="72"/>
                    </a:lnTo>
                    <a:lnTo>
                      <a:pt x="93" y="72"/>
                    </a:lnTo>
                    <a:lnTo>
                      <a:pt x="93" y="65"/>
                    </a:lnTo>
                    <a:lnTo>
                      <a:pt x="80" y="48"/>
                    </a:lnTo>
                    <a:lnTo>
                      <a:pt x="80" y="37"/>
                    </a:lnTo>
                    <a:lnTo>
                      <a:pt x="65" y="37"/>
                    </a:lnTo>
                    <a:lnTo>
                      <a:pt x="60" y="31"/>
                    </a:lnTo>
                    <a:lnTo>
                      <a:pt x="56" y="37"/>
                    </a:lnTo>
                    <a:lnTo>
                      <a:pt x="51" y="29"/>
                    </a:lnTo>
                    <a:lnTo>
                      <a:pt x="47" y="29"/>
                    </a:lnTo>
                    <a:lnTo>
                      <a:pt x="47" y="19"/>
                    </a:lnTo>
                    <a:lnTo>
                      <a:pt x="43" y="14"/>
                    </a:lnTo>
                    <a:lnTo>
                      <a:pt x="29" y="17"/>
                    </a:lnTo>
                    <a:lnTo>
                      <a:pt x="21" y="29"/>
                    </a:lnTo>
                    <a:lnTo>
                      <a:pt x="11" y="31"/>
                    </a:lnTo>
                    <a:lnTo>
                      <a:pt x="0" y="36"/>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60" name="Freeform 36"/>
              <p:cNvSpPr>
                <a:spLocks/>
              </p:cNvSpPr>
              <p:nvPr/>
            </p:nvSpPr>
            <p:spPr bwMode="auto">
              <a:xfrm>
                <a:off x="925" y="1496"/>
                <a:ext cx="97" cy="63"/>
              </a:xfrm>
              <a:custGeom>
                <a:avLst/>
                <a:gdLst/>
                <a:ahLst/>
                <a:cxnLst>
                  <a:cxn ang="0">
                    <a:pos x="0" y="46"/>
                  </a:cxn>
                  <a:cxn ang="0">
                    <a:pos x="9" y="49"/>
                  </a:cxn>
                  <a:cxn ang="0">
                    <a:pos x="30" y="46"/>
                  </a:cxn>
                  <a:cxn ang="0">
                    <a:pos x="39" y="59"/>
                  </a:cxn>
                  <a:cxn ang="0">
                    <a:pos x="51" y="62"/>
                  </a:cxn>
                  <a:cxn ang="0">
                    <a:pos x="57" y="46"/>
                  </a:cxn>
                  <a:cxn ang="0">
                    <a:pos x="54" y="43"/>
                  </a:cxn>
                  <a:cxn ang="0">
                    <a:pos x="60" y="36"/>
                  </a:cxn>
                  <a:cxn ang="0">
                    <a:pos x="72" y="46"/>
                  </a:cxn>
                  <a:cxn ang="0">
                    <a:pos x="81" y="46"/>
                  </a:cxn>
                  <a:cxn ang="0">
                    <a:pos x="81" y="40"/>
                  </a:cxn>
                  <a:cxn ang="0">
                    <a:pos x="87" y="40"/>
                  </a:cxn>
                  <a:cxn ang="0">
                    <a:pos x="96" y="30"/>
                  </a:cxn>
                  <a:cxn ang="0">
                    <a:pos x="90" y="27"/>
                  </a:cxn>
                  <a:cxn ang="0">
                    <a:pos x="90" y="17"/>
                  </a:cxn>
                  <a:cxn ang="0">
                    <a:pos x="90" y="8"/>
                  </a:cxn>
                  <a:cxn ang="0">
                    <a:pos x="76" y="6"/>
                  </a:cxn>
                  <a:cxn ang="0">
                    <a:pos x="66" y="8"/>
                  </a:cxn>
                  <a:cxn ang="0">
                    <a:pos x="57" y="8"/>
                  </a:cxn>
                  <a:cxn ang="0">
                    <a:pos x="43" y="6"/>
                  </a:cxn>
                  <a:cxn ang="0">
                    <a:pos x="33" y="0"/>
                  </a:cxn>
                  <a:cxn ang="0">
                    <a:pos x="30" y="6"/>
                  </a:cxn>
                  <a:cxn ang="0">
                    <a:pos x="28" y="18"/>
                  </a:cxn>
                  <a:cxn ang="0">
                    <a:pos x="18" y="18"/>
                  </a:cxn>
                  <a:cxn ang="0">
                    <a:pos x="15" y="30"/>
                  </a:cxn>
                  <a:cxn ang="0">
                    <a:pos x="9" y="34"/>
                  </a:cxn>
                  <a:cxn ang="0">
                    <a:pos x="0" y="46"/>
                  </a:cxn>
                </a:cxnLst>
                <a:rect l="0" t="0" r="r" b="b"/>
                <a:pathLst>
                  <a:path w="97" h="63">
                    <a:moveTo>
                      <a:pt x="0" y="46"/>
                    </a:moveTo>
                    <a:lnTo>
                      <a:pt x="9" y="49"/>
                    </a:lnTo>
                    <a:lnTo>
                      <a:pt x="30" y="46"/>
                    </a:lnTo>
                    <a:lnTo>
                      <a:pt x="39" y="59"/>
                    </a:lnTo>
                    <a:lnTo>
                      <a:pt x="51" y="62"/>
                    </a:lnTo>
                    <a:lnTo>
                      <a:pt x="57" y="46"/>
                    </a:lnTo>
                    <a:lnTo>
                      <a:pt x="54" y="43"/>
                    </a:lnTo>
                    <a:lnTo>
                      <a:pt x="60" y="36"/>
                    </a:lnTo>
                    <a:lnTo>
                      <a:pt x="72" y="46"/>
                    </a:lnTo>
                    <a:lnTo>
                      <a:pt x="81" y="46"/>
                    </a:lnTo>
                    <a:lnTo>
                      <a:pt x="81" y="40"/>
                    </a:lnTo>
                    <a:lnTo>
                      <a:pt x="87" y="40"/>
                    </a:lnTo>
                    <a:lnTo>
                      <a:pt x="96" y="30"/>
                    </a:lnTo>
                    <a:lnTo>
                      <a:pt x="90" y="27"/>
                    </a:lnTo>
                    <a:lnTo>
                      <a:pt x="90" y="17"/>
                    </a:lnTo>
                    <a:lnTo>
                      <a:pt x="90" y="8"/>
                    </a:lnTo>
                    <a:lnTo>
                      <a:pt x="76" y="6"/>
                    </a:lnTo>
                    <a:lnTo>
                      <a:pt x="66" y="8"/>
                    </a:lnTo>
                    <a:lnTo>
                      <a:pt x="57" y="8"/>
                    </a:lnTo>
                    <a:lnTo>
                      <a:pt x="43" y="6"/>
                    </a:lnTo>
                    <a:lnTo>
                      <a:pt x="33" y="0"/>
                    </a:lnTo>
                    <a:lnTo>
                      <a:pt x="30" y="6"/>
                    </a:lnTo>
                    <a:lnTo>
                      <a:pt x="28" y="18"/>
                    </a:lnTo>
                    <a:lnTo>
                      <a:pt x="18" y="18"/>
                    </a:lnTo>
                    <a:lnTo>
                      <a:pt x="15" y="30"/>
                    </a:lnTo>
                    <a:lnTo>
                      <a:pt x="9" y="34"/>
                    </a:lnTo>
                    <a:lnTo>
                      <a:pt x="0" y="46"/>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sp>
            <p:nvSpPr>
              <p:cNvPr id="1061" name="Freeform 37"/>
              <p:cNvSpPr>
                <a:spLocks/>
              </p:cNvSpPr>
              <p:nvPr/>
            </p:nvSpPr>
            <p:spPr bwMode="auto">
              <a:xfrm>
                <a:off x="866" y="1671"/>
                <a:ext cx="602" cy="1275"/>
              </a:xfrm>
              <a:custGeom>
                <a:avLst/>
                <a:gdLst/>
                <a:ahLst/>
                <a:cxnLst>
                  <a:cxn ang="0">
                    <a:pos x="69" y="21"/>
                  </a:cxn>
                  <a:cxn ang="0">
                    <a:pos x="114" y="2"/>
                  </a:cxn>
                  <a:cxn ang="0">
                    <a:pos x="95" y="44"/>
                  </a:cxn>
                  <a:cxn ang="0">
                    <a:pos x="114" y="42"/>
                  </a:cxn>
                  <a:cxn ang="0">
                    <a:pos x="132" y="39"/>
                  </a:cxn>
                  <a:cxn ang="0">
                    <a:pos x="159" y="54"/>
                  </a:cxn>
                  <a:cxn ang="0">
                    <a:pos x="241" y="77"/>
                  </a:cxn>
                  <a:cxn ang="0">
                    <a:pos x="279" y="100"/>
                  </a:cxn>
                  <a:cxn ang="0">
                    <a:pos x="327" y="113"/>
                  </a:cxn>
                  <a:cxn ang="0">
                    <a:pos x="397" y="175"/>
                  </a:cxn>
                  <a:cxn ang="0">
                    <a:pos x="435" y="253"/>
                  </a:cxn>
                  <a:cxn ang="0">
                    <a:pos x="585" y="318"/>
                  </a:cxn>
                  <a:cxn ang="0">
                    <a:pos x="586" y="425"/>
                  </a:cxn>
                  <a:cxn ang="0">
                    <a:pos x="548" y="481"/>
                  </a:cxn>
                  <a:cxn ang="0">
                    <a:pos x="542" y="563"/>
                  </a:cxn>
                  <a:cxn ang="0">
                    <a:pos x="520" y="599"/>
                  </a:cxn>
                  <a:cxn ang="0">
                    <a:pos x="485" y="659"/>
                  </a:cxn>
                  <a:cxn ang="0">
                    <a:pos x="434" y="680"/>
                  </a:cxn>
                  <a:cxn ang="0">
                    <a:pos x="408" y="743"/>
                  </a:cxn>
                  <a:cxn ang="0">
                    <a:pos x="402" y="796"/>
                  </a:cxn>
                  <a:cxn ang="0">
                    <a:pos x="360" y="844"/>
                  </a:cxn>
                  <a:cxn ang="0">
                    <a:pos x="336" y="882"/>
                  </a:cxn>
                  <a:cxn ang="0">
                    <a:pos x="320" y="900"/>
                  </a:cxn>
                  <a:cxn ang="0">
                    <a:pos x="311" y="951"/>
                  </a:cxn>
                  <a:cxn ang="0">
                    <a:pos x="270" y="972"/>
                  </a:cxn>
                  <a:cxn ang="0">
                    <a:pos x="238" y="993"/>
                  </a:cxn>
                  <a:cxn ang="0">
                    <a:pos x="237" y="1041"/>
                  </a:cxn>
                  <a:cxn ang="0">
                    <a:pos x="206" y="1078"/>
                  </a:cxn>
                  <a:cxn ang="0">
                    <a:pos x="225" y="1112"/>
                  </a:cxn>
                  <a:cxn ang="0">
                    <a:pos x="194" y="1144"/>
                  </a:cxn>
                  <a:cxn ang="0">
                    <a:pos x="178" y="1198"/>
                  </a:cxn>
                  <a:cxn ang="0">
                    <a:pos x="219" y="1274"/>
                  </a:cxn>
                  <a:cxn ang="0">
                    <a:pos x="171" y="1236"/>
                  </a:cxn>
                  <a:cxn ang="0">
                    <a:pos x="140" y="1168"/>
                  </a:cxn>
                  <a:cxn ang="0">
                    <a:pos x="137" y="993"/>
                  </a:cxn>
                  <a:cxn ang="0">
                    <a:pos x="132" y="918"/>
                  </a:cxn>
                  <a:cxn ang="0">
                    <a:pos x="135" y="836"/>
                  </a:cxn>
                  <a:cxn ang="0">
                    <a:pos x="141" y="771"/>
                  </a:cxn>
                  <a:cxn ang="0">
                    <a:pos x="138" y="666"/>
                  </a:cxn>
                  <a:cxn ang="0">
                    <a:pos x="143" y="580"/>
                  </a:cxn>
                  <a:cxn ang="0">
                    <a:pos x="108" y="521"/>
                  </a:cxn>
                  <a:cxn ang="0">
                    <a:pos x="54" y="475"/>
                  </a:cxn>
                  <a:cxn ang="0">
                    <a:pos x="35" y="404"/>
                  </a:cxn>
                  <a:cxn ang="0">
                    <a:pos x="10" y="364"/>
                  </a:cxn>
                  <a:cxn ang="0">
                    <a:pos x="12" y="297"/>
                  </a:cxn>
                  <a:cxn ang="0">
                    <a:pos x="6" y="232"/>
                  </a:cxn>
                  <a:cxn ang="0">
                    <a:pos x="43" y="105"/>
                  </a:cxn>
                </a:cxnLst>
                <a:rect l="0" t="0" r="r" b="b"/>
                <a:pathLst>
                  <a:path w="602" h="1275">
                    <a:moveTo>
                      <a:pt x="46" y="56"/>
                    </a:moveTo>
                    <a:lnTo>
                      <a:pt x="54" y="42"/>
                    </a:lnTo>
                    <a:lnTo>
                      <a:pt x="69" y="21"/>
                    </a:lnTo>
                    <a:lnTo>
                      <a:pt x="90" y="8"/>
                    </a:lnTo>
                    <a:lnTo>
                      <a:pt x="102" y="0"/>
                    </a:lnTo>
                    <a:lnTo>
                      <a:pt x="114" y="2"/>
                    </a:lnTo>
                    <a:lnTo>
                      <a:pt x="111" y="12"/>
                    </a:lnTo>
                    <a:lnTo>
                      <a:pt x="98" y="23"/>
                    </a:lnTo>
                    <a:lnTo>
                      <a:pt x="95" y="44"/>
                    </a:lnTo>
                    <a:lnTo>
                      <a:pt x="98" y="60"/>
                    </a:lnTo>
                    <a:lnTo>
                      <a:pt x="109" y="60"/>
                    </a:lnTo>
                    <a:lnTo>
                      <a:pt x="114" y="42"/>
                    </a:lnTo>
                    <a:lnTo>
                      <a:pt x="117" y="23"/>
                    </a:lnTo>
                    <a:lnTo>
                      <a:pt x="124" y="29"/>
                    </a:lnTo>
                    <a:lnTo>
                      <a:pt x="132" y="39"/>
                    </a:lnTo>
                    <a:lnTo>
                      <a:pt x="147" y="35"/>
                    </a:lnTo>
                    <a:lnTo>
                      <a:pt x="156" y="44"/>
                    </a:lnTo>
                    <a:lnTo>
                      <a:pt x="159" y="54"/>
                    </a:lnTo>
                    <a:lnTo>
                      <a:pt x="181" y="50"/>
                    </a:lnTo>
                    <a:lnTo>
                      <a:pt x="225" y="44"/>
                    </a:lnTo>
                    <a:lnTo>
                      <a:pt x="241" y="77"/>
                    </a:lnTo>
                    <a:lnTo>
                      <a:pt x="269" y="94"/>
                    </a:lnTo>
                    <a:lnTo>
                      <a:pt x="267" y="108"/>
                    </a:lnTo>
                    <a:lnTo>
                      <a:pt x="279" y="100"/>
                    </a:lnTo>
                    <a:lnTo>
                      <a:pt x="292" y="100"/>
                    </a:lnTo>
                    <a:lnTo>
                      <a:pt x="308" y="115"/>
                    </a:lnTo>
                    <a:lnTo>
                      <a:pt x="327" y="113"/>
                    </a:lnTo>
                    <a:lnTo>
                      <a:pt x="343" y="115"/>
                    </a:lnTo>
                    <a:lnTo>
                      <a:pt x="369" y="142"/>
                    </a:lnTo>
                    <a:lnTo>
                      <a:pt x="397" y="175"/>
                    </a:lnTo>
                    <a:lnTo>
                      <a:pt x="409" y="213"/>
                    </a:lnTo>
                    <a:lnTo>
                      <a:pt x="402" y="243"/>
                    </a:lnTo>
                    <a:lnTo>
                      <a:pt x="435" y="253"/>
                    </a:lnTo>
                    <a:lnTo>
                      <a:pt x="491" y="268"/>
                    </a:lnTo>
                    <a:lnTo>
                      <a:pt x="548" y="285"/>
                    </a:lnTo>
                    <a:lnTo>
                      <a:pt x="585" y="318"/>
                    </a:lnTo>
                    <a:lnTo>
                      <a:pt x="601" y="349"/>
                    </a:lnTo>
                    <a:lnTo>
                      <a:pt x="601" y="389"/>
                    </a:lnTo>
                    <a:lnTo>
                      <a:pt x="586" y="425"/>
                    </a:lnTo>
                    <a:lnTo>
                      <a:pt x="570" y="444"/>
                    </a:lnTo>
                    <a:lnTo>
                      <a:pt x="559" y="456"/>
                    </a:lnTo>
                    <a:lnTo>
                      <a:pt x="548" y="481"/>
                    </a:lnTo>
                    <a:lnTo>
                      <a:pt x="546" y="505"/>
                    </a:lnTo>
                    <a:lnTo>
                      <a:pt x="548" y="534"/>
                    </a:lnTo>
                    <a:lnTo>
                      <a:pt x="542" y="563"/>
                    </a:lnTo>
                    <a:lnTo>
                      <a:pt x="533" y="569"/>
                    </a:lnTo>
                    <a:lnTo>
                      <a:pt x="530" y="587"/>
                    </a:lnTo>
                    <a:lnTo>
                      <a:pt x="520" y="599"/>
                    </a:lnTo>
                    <a:lnTo>
                      <a:pt x="519" y="614"/>
                    </a:lnTo>
                    <a:lnTo>
                      <a:pt x="505" y="630"/>
                    </a:lnTo>
                    <a:lnTo>
                      <a:pt x="485" y="659"/>
                    </a:lnTo>
                    <a:lnTo>
                      <a:pt x="468" y="668"/>
                    </a:lnTo>
                    <a:lnTo>
                      <a:pt x="456" y="666"/>
                    </a:lnTo>
                    <a:lnTo>
                      <a:pt x="434" y="680"/>
                    </a:lnTo>
                    <a:lnTo>
                      <a:pt x="412" y="714"/>
                    </a:lnTo>
                    <a:lnTo>
                      <a:pt x="408" y="727"/>
                    </a:lnTo>
                    <a:lnTo>
                      <a:pt x="408" y="743"/>
                    </a:lnTo>
                    <a:lnTo>
                      <a:pt x="412" y="762"/>
                    </a:lnTo>
                    <a:lnTo>
                      <a:pt x="402" y="781"/>
                    </a:lnTo>
                    <a:lnTo>
                      <a:pt x="402" y="796"/>
                    </a:lnTo>
                    <a:lnTo>
                      <a:pt x="384" y="813"/>
                    </a:lnTo>
                    <a:lnTo>
                      <a:pt x="371" y="825"/>
                    </a:lnTo>
                    <a:lnTo>
                      <a:pt x="360" y="844"/>
                    </a:lnTo>
                    <a:lnTo>
                      <a:pt x="357" y="863"/>
                    </a:lnTo>
                    <a:lnTo>
                      <a:pt x="342" y="886"/>
                    </a:lnTo>
                    <a:lnTo>
                      <a:pt x="336" y="882"/>
                    </a:lnTo>
                    <a:lnTo>
                      <a:pt x="324" y="882"/>
                    </a:lnTo>
                    <a:lnTo>
                      <a:pt x="309" y="890"/>
                    </a:lnTo>
                    <a:lnTo>
                      <a:pt x="320" y="900"/>
                    </a:lnTo>
                    <a:lnTo>
                      <a:pt x="320" y="921"/>
                    </a:lnTo>
                    <a:lnTo>
                      <a:pt x="318" y="938"/>
                    </a:lnTo>
                    <a:lnTo>
                      <a:pt x="311" y="951"/>
                    </a:lnTo>
                    <a:lnTo>
                      <a:pt x="292" y="953"/>
                    </a:lnTo>
                    <a:lnTo>
                      <a:pt x="277" y="959"/>
                    </a:lnTo>
                    <a:lnTo>
                      <a:pt x="270" y="972"/>
                    </a:lnTo>
                    <a:lnTo>
                      <a:pt x="270" y="993"/>
                    </a:lnTo>
                    <a:lnTo>
                      <a:pt x="252" y="995"/>
                    </a:lnTo>
                    <a:lnTo>
                      <a:pt x="238" y="993"/>
                    </a:lnTo>
                    <a:lnTo>
                      <a:pt x="234" y="1001"/>
                    </a:lnTo>
                    <a:lnTo>
                      <a:pt x="241" y="1009"/>
                    </a:lnTo>
                    <a:lnTo>
                      <a:pt x="237" y="1041"/>
                    </a:lnTo>
                    <a:lnTo>
                      <a:pt x="231" y="1068"/>
                    </a:lnTo>
                    <a:lnTo>
                      <a:pt x="212" y="1068"/>
                    </a:lnTo>
                    <a:lnTo>
                      <a:pt x="206" y="1078"/>
                    </a:lnTo>
                    <a:lnTo>
                      <a:pt x="207" y="1099"/>
                    </a:lnTo>
                    <a:lnTo>
                      <a:pt x="217" y="1099"/>
                    </a:lnTo>
                    <a:lnTo>
                      <a:pt x="225" y="1112"/>
                    </a:lnTo>
                    <a:lnTo>
                      <a:pt x="220" y="1133"/>
                    </a:lnTo>
                    <a:lnTo>
                      <a:pt x="210" y="1135"/>
                    </a:lnTo>
                    <a:lnTo>
                      <a:pt x="194" y="1144"/>
                    </a:lnTo>
                    <a:lnTo>
                      <a:pt x="189" y="1160"/>
                    </a:lnTo>
                    <a:lnTo>
                      <a:pt x="188" y="1186"/>
                    </a:lnTo>
                    <a:lnTo>
                      <a:pt x="178" y="1198"/>
                    </a:lnTo>
                    <a:lnTo>
                      <a:pt x="214" y="1240"/>
                    </a:lnTo>
                    <a:lnTo>
                      <a:pt x="225" y="1261"/>
                    </a:lnTo>
                    <a:lnTo>
                      <a:pt x="219" y="1274"/>
                    </a:lnTo>
                    <a:lnTo>
                      <a:pt x="203" y="1265"/>
                    </a:lnTo>
                    <a:lnTo>
                      <a:pt x="189" y="1249"/>
                    </a:lnTo>
                    <a:lnTo>
                      <a:pt x="171" y="1236"/>
                    </a:lnTo>
                    <a:lnTo>
                      <a:pt x="153" y="1215"/>
                    </a:lnTo>
                    <a:lnTo>
                      <a:pt x="141" y="1189"/>
                    </a:lnTo>
                    <a:lnTo>
                      <a:pt x="140" y="1168"/>
                    </a:lnTo>
                    <a:lnTo>
                      <a:pt x="143" y="1152"/>
                    </a:lnTo>
                    <a:lnTo>
                      <a:pt x="141" y="1016"/>
                    </a:lnTo>
                    <a:lnTo>
                      <a:pt x="137" y="993"/>
                    </a:lnTo>
                    <a:lnTo>
                      <a:pt x="124" y="967"/>
                    </a:lnTo>
                    <a:lnTo>
                      <a:pt x="124" y="945"/>
                    </a:lnTo>
                    <a:lnTo>
                      <a:pt x="132" y="918"/>
                    </a:lnTo>
                    <a:lnTo>
                      <a:pt x="140" y="884"/>
                    </a:lnTo>
                    <a:lnTo>
                      <a:pt x="137" y="850"/>
                    </a:lnTo>
                    <a:lnTo>
                      <a:pt x="135" y="836"/>
                    </a:lnTo>
                    <a:lnTo>
                      <a:pt x="134" y="817"/>
                    </a:lnTo>
                    <a:lnTo>
                      <a:pt x="138" y="808"/>
                    </a:lnTo>
                    <a:lnTo>
                      <a:pt x="141" y="771"/>
                    </a:lnTo>
                    <a:lnTo>
                      <a:pt x="138" y="752"/>
                    </a:lnTo>
                    <a:lnTo>
                      <a:pt x="144" y="706"/>
                    </a:lnTo>
                    <a:lnTo>
                      <a:pt x="138" y="666"/>
                    </a:lnTo>
                    <a:lnTo>
                      <a:pt x="143" y="645"/>
                    </a:lnTo>
                    <a:lnTo>
                      <a:pt x="150" y="605"/>
                    </a:lnTo>
                    <a:lnTo>
                      <a:pt x="143" y="580"/>
                    </a:lnTo>
                    <a:lnTo>
                      <a:pt x="129" y="561"/>
                    </a:lnTo>
                    <a:lnTo>
                      <a:pt x="124" y="540"/>
                    </a:lnTo>
                    <a:lnTo>
                      <a:pt x="108" y="521"/>
                    </a:lnTo>
                    <a:lnTo>
                      <a:pt x="90" y="508"/>
                    </a:lnTo>
                    <a:lnTo>
                      <a:pt x="66" y="502"/>
                    </a:lnTo>
                    <a:lnTo>
                      <a:pt x="54" y="475"/>
                    </a:lnTo>
                    <a:lnTo>
                      <a:pt x="38" y="448"/>
                    </a:lnTo>
                    <a:lnTo>
                      <a:pt x="36" y="425"/>
                    </a:lnTo>
                    <a:lnTo>
                      <a:pt x="35" y="404"/>
                    </a:lnTo>
                    <a:lnTo>
                      <a:pt x="30" y="389"/>
                    </a:lnTo>
                    <a:lnTo>
                      <a:pt x="21" y="373"/>
                    </a:lnTo>
                    <a:lnTo>
                      <a:pt x="10" y="364"/>
                    </a:lnTo>
                    <a:lnTo>
                      <a:pt x="1" y="347"/>
                    </a:lnTo>
                    <a:lnTo>
                      <a:pt x="12" y="333"/>
                    </a:lnTo>
                    <a:lnTo>
                      <a:pt x="12" y="297"/>
                    </a:lnTo>
                    <a:lnTo>
                      <a:pt x="6" y="278"/>
                    </a:lnTo>
                    <a:lnTo>
                      <a:pt x="0" y="259"/>
                    </a:lnTo>
                    <a:lnTo>
                      <a:pt x="6" y="232"/>
                    </a:lnTo>
                    <a:lnTo>
                      <a:pt x="29" y="165"/>
                    </a:lnTo>
                    <a:lnTo>
                      <a:pt x="30" y="135"/>
                    </a:lnTo>
                    <a:lnTo>
                      <a:pt x="43" y="105"/>
                    </a:lnTo>
                    <a:lnTo>
                      <a:pt x="43" y="87"/>
                    </a:lnTo>
                    <a:lnTo>
                      <a:pt x="46" y="56"/>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p>
            </p:txBody>
          </p:sp>
        </p:grpSp>
      </p:grpSp>
      <p:sp>
        <p:nvSpPr>
          <p:cNvPr id="1064" name="Rectangle 40"/>
          <p:cNvSpPr>
            <a:spLocks noGrp="1" noChangeArrowheads="1"/>
          </p:cNvSpPr>
          <p:nvPr>
            <p:ph type="title"/>
          </p:nvPr>
        </p:nvSpPr>
        <p:spPr bwMode="auto">
          <a:xfrm>
            <a:off x="571500" y="609600"/>
            <a:ext cx="9058275" cy="1141413"/>
          </a:xfrm>
          <a:prstGeom prst="rect">
            <a:avLst/>
          </a:prstGeom>
          <a:noFill/>
          <a:ln w="12700">
            <a:noFill/>
            <a:miter lim="800000"/>
            <a:headEnd/>
            <a:tailEnd/>
          </a:ln>
          <a:effectLst/>
        </p:spPr>
        <p:txBody>
          <a:bodyPr vert="horz" wrap="square" lIns="93096" tIns="46548" rIns="93096" bIns="46548" numCol="1" anchor="ctr" anchorCtr="0" compatLnSpc="1">
            <a:prstTxWarp prst="textNoShape">
              <a:avLst/>
            </a:prstTxWarp>
          </a:bodyPr>
          <a:lstStyle/>
          <a:p>
            <a:pPr lvl="0"/>
            <a:r>
              <a:rPr lang="en-US" smtClean="0"/>
              <a:t>Click to edit Master title style</a:t>
            </a:r>
          </a:p>
        </p:txBody>
      </p:sp>
      <p:sp>
        <p:nvSpPr>
          <p:cNvPr id="1065" name="Rectangle 41"/>
          <p:cNvSpPr>
            <a:spLocks noGrp="1" noChangeArrowheads="1"/>
          </p:cNvSpPr>
          <p:nvPr>
            <p:ph type="body" idx="1"/>
          </p:nvPr>
        </p:nvSpPr>
        <p:spPr bwMode="auto">
          <a:xfrm>
            <a:off x="771525" y="1978025"/>
            <a:ext cx="8943975" cy="4111625"/>
          </a:xfrm>
          <a:prstGeom prst="rect">
            <a:avLst/>
          </a:prstGeom>
          <a:noFill/>
          <a:ln w="12700">
            <a:noFill/>
            <a:miter lim="800000"/>
            <a:headEnd/>
            <a:tailEnd/>
          </a:ln>
          <a:effectLst/>
        </p:spPr>
        <p:txBody>
          <a:bodyPr vert="horz" wrap="square" lIns="93096" tIns="46548" rIns="93096" bIns="4654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txStyles>
    <p:titleStyle>
      <a:lvl1pPr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2pPr>
      <a:lvl3pPr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3pPr>
      <a:lvl4pPr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4pPr>
      <a:lvl5pPr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5pPr>
      <a:lvl6pPr marL="457200"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6pPr>
      <a:lvl7pPr marL="914400"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7pPr>
      <a:lvl8pPr marL="1371600"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8pPr>
      <a:lvl9pPr marL="1828800" algn="ctr" defTabSz="685800"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defRPr>
      </a:lvl9pPr>
    </p:titleStyle>
    <p:bodyStyle>
      <a:lvl1pPr marL="342900" indent="-342900" algn="l" defTabSz="685800" rtl="0" eaLnBrk="0" fontAlgn="base" hangingPunct="0">
        <a:spcBef>
          <a:spcPct val="20000"/>
        </a:spcBef>
        <a:spcAft>
          <a:spcPct val="0"/>
        </a:spcAft>
        <a:buClr>
          <a:srgbClr val="F97F05"/>
        </a:buClr>
        <a:buSzPct val="75000"/>
        <a:buFont typeface="Monotype Sorts" charset="2"/>
        <a:buChar char="¥"/>
        <a:defRPr sz="3700" b="1">
          <a:solidFill>
            <a:schemeClr val="tx1"/>
          </a:solidFill>
          <a:effectLst>
            <a:outerShdw blurRad="38100" dist="38100" dir="2700000" algn="tl">
              <a:srgbClr val="000000"/>
            </a:outerShdw>
          </a:effectLst>
          <a:latin typeface="+mn-lt"/>
          <a:ea typeface="+mn-ea"/>
          <a:cs typeface="+mn-cs"/>
        </a:defRPr>
      </a:lvl1pPr>
      <a:lvl2pPr marL="742950" indent="-247650" algn="l" defTabSz="685800" rtl="0" eaLnBrk="0" fontAlgn="base" hangingPunct="0">
        <a:spcBef>
          <a:spcPct val="20000"/>
        </a:spcBef>
        <a:spcAft>
          <a:spcPct val="0"/>
        </a:spcAft>
        <a:buClr>
          <a:schemeClr val="tx1"/>
        </a:buClr>
        <a:buSzPct val="100000"/>
        <a:buChar char="–"/>
        <a:defRPr sz="3200" b="1">
          <a:solidFill>
            <a:schemeClr val="tx1"/>
          </a:solidFill>
          <a:effectLst>
            <a:outerShdw blurRad="38100" dist="38100" dir="2700000" algn="tl">
              <a:srgbClr val="000000"/>
            </a:outerShdw>
          </a:effectLst>
          <a:latin typeface="+mn-lt"/>
        </a:defRPr>
      </a:lvl2pPr>
      <a:lvl3pPr marL="1143000" indent="-228600" algn="l" defTabSz="685800" rtl="0" eaLnBrk="0" fontAlgn="base" hangingPunct="0">
        <a:spcBef>
          <a:spcPct val="20000"/>
        </a:spcBef>
        <a:spcAft>
          <a:spcPct val="0"/>
        </a:spcAft>
        <a:buClr>
          <a:schemeClr val="tx1"/>
        </a:buClr>
        <a:buSzPct val="63000"/>
        <a:buFont typeface="Monotype Sorts" charset="2"/>
        <a:buChar char="¥"/>
        <a:defRPr sz="2700" b="1">
          <a:solidFill>
            <a:schemeClr val="tx1"/>
          </a:solidFill>
          <a:effectLst>
            <a:outerShdw blurRad="38100" dist="38100" dir="2700000" algn="tl">
              <a:srgbClr val="000000"/>
            </a:outerShdw>
          </a:effectLst>
          <a:latin typeface="+mn-lt"/>
        </a:defRPr>
      </a:lvl3pPr>
      <a:lvl4pPr marL="1600200" indent="-228600" algn="l" defTabSz="685800" rtl="0" eaLnBrk="0" fontAlgn="base" hangingPunct="0">
        <a:spcBef>
          <a:spcPct val="20000"/>
        </a:spcBef>
        <a:spcAft>
          <a:spcPct val="0"/>
        </a:spcAft>
        <a:buClr>
          <a:schemeClr val="tx1"/>
        </a:buClr>
        <a:buSzPct val="100000"/>
        <a:buChar char="–"/>
        <a:defRPr sz="2000" b="1">
          <a:solidFill>
            <a:schemeClr val="tx1"/>
          </a:solidFill>
          <a:effectLst>
            <a:outerShdw blurRad="38100" dist="38100" dir="2700000" algn="tl">
              <a:srgbClr val="000000"/>
            </a:outerShdw>
          </a:effectLst>
          <a:latin typeface="+mn-lt"/>
        </a:defRPr>
      </a:lvl4pPr>
      <a:lvl5pPr marL="2055813" indent="-227013" algn="l" defTabSz="685800" rtl="0" eaLnBrk="0" fontAlgn="base" hangingPunct="0">
        <a:spcBef>
          <a:spcPct val="20000"/>
        </a:spcBef>
        <a:spcAft>
          <a:spcPct val="0"/>
        </a:spcAft>
        <a:buClr>
          <a:schemeClr val="tx2"/>
        </a:buClr>
        <a:buSzPct val="100000"/>
        <a:buChar char="•"/>
        <a:defRPr sz="2000" b="1">
          <a:solidFill>
            <a:schemeClr val="tx1"/>
          </a:solidFill>
          <a:effectLst>
            <a:outerShdw blurRad="38100" dist="38100" dir="2700000" algn="tl">
              <a:srgbClr val="000000"/>
            </a:outerShdw>
          </a:effectLst>
          <a:latin typeface="+mn-lt"/>
        </a:defRPr>
      </a:lvl5pPr>
      <a:lvl6pPr marL="2513013" indent="-227013" algn="l" defTabSz="685800" rtl="0" eaLnBrk="0" fontAlgn="base" hangingPunct="0">
        <a:spcBef>
          <a:spcPct val="20000"/>
        </a:spcBef>
        <a:spcAft>
          <a:spcPct val="0"/>
        </a:spcAft>
        <a:buClr>
          <a:schemeClr val="tx2"/>
        </a:buClr>
        <a:buSzPct val="100000"/>
        <a:buChar char="•"/>
        <a:defRPr sz="2000" b="1">
          <a:solidFill>
            <a:schemeClr val="tx1"/>
          </a:solidFill>
          <a:effectLst>
            <a:outerShdw blurRad="38100" dist="38100" dir="2700000" algn="tl">
              <a:srgbClr val="000000"/>
            </a:outerShdw>
          </a:effectLst>
          <a:latin typeface="+mn-lt"/>
        </a:defRPr>
      </a:lvl6pPr>
      <a:lvl7pPr marL="2970213" indent="-227013" algn="l" defTabSz="685800" rtl="0" eaLnBrk="0" fontAlgn="base" hangingPunct="0">
        <a:spcBef>
          <a:spcPct val="20000"/>
        </a:spcBef>
        <a:spcAft>
          <a:spcPct val="0"/>
        </a:spcAft>
        <a:buClr>
          <a:schemeClr val="tx2"/>
        </a:buClr>
        <a:buSzPct val="100000"/>
        <a:buChar char="•"/>
        <a:defRPr sz="2000" b="1">
          <a:solidFill>
            <a:schemeClr val="tx1"/>
          </a:solidFill>
          <a:effectLst>
            <a:outerShdw blurRad="38100" dist="38100" dir="2700000" algn="tl">
              <a:srgbClr val="000000"/>
            </a:outerShdw>
          </a:effectLst>
          <a:latin typeface="+mn-lt"/>
        </a:defRPr>
      </a:lvl7pPr>
      <a:lvl8pPr marL="3427413" indent="-227013" algn="l" defTabSz="685800" rtl="0" eaLnBrk="0" fontAlgn="base" hangingPunct="0">
        <a:spcBef>
          <a:spcPct val="20000"/>
        </a:spcBef>
        <a:spcAft>
          <a:spcPct val="0"/>
        </a:spcAft>
        <a:buClr>
          <a:schemeClr val="tx2"/>
        </a:buClr>
        <a:buSzPct val="100000"/>
        <a:buChar char="•"/>
        <a:defRPr sz="2000" b="1">
          <a:solidFill>
            <a:schemeClr val="tx1"/>
          </a:solidFill>
          <a:effectLst>
            <a:outerShdw blurRad="38100" dist="38100" dir="2700000" algn="tl">
              <a:srgbClr val="000000"/>
            </a:outerShdw>
          </a:effectLst>
          <a:latin typeface="+mn-lt"/>
        </a:defRPr>
      </a:lvl8pPr>
      <a:lvl9pPr marL="3884613" indent="-227013" algn="l" defTabSz="685800" rtl="0" eaLnBrk="0" fontAlgn="base" hangingPunct="0">
        <a:spcBef>
          <a:spcPct val="20000"/>
        </a:spcBef>
        <a:spcAft>
          <a:spcPct val="0"/>
        </a:spcAft>
        <a:buClr>
          <a:schemeClr val="tx2"/>
        </a:buClr>
        <a:buSzPct val="100000"/>
        <a:buChar char="•"/>
        <a:defRPr sz="2000" b="1">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5.bin"/><Relationship Id="rId4" Type="http://schemas.openxmlformats.org/officeDocument/2006/relationships/image" Target="../media/image25.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amsglossary.allenpress.com/glossary/search?id=meteorological-forecast1" TargetMode="External"/><Relationship Id="rId3" Type="http://schemas.openxmlformats.org/officeDocument/2006/relationships/hyperlink" Target="http://amsglossary.allenpress.com/glossary/search?id=spectrum1" TargetMode="External"/><Relationship Id="rId7" Type="http://schemas.openxmlformats.org/officeDocument/2006/relationships/hyperlink" Target="http://amsglossary.allenpress.com/glossary/search?id=wind1" TargetMode="External"/><Relationship Id="rId2" Type="http://schemas.openxmlformats.org/officeDocument/2006/relationships/hyperlink" Target="http://amsglossary.allenpress.com/glossary/search?id=refraction1" TargetMode="External"/><Relationship Id="rId1" Type="http://schemas.openxmlformats.org/officeDocument/2006/relationships/slideLayout" Target="../slideLayouts/slideLayout2.xml"/><Relationship Id="rId6" Type="http://schemas.openxmlformats.org/officeDocument/2006/relationships/hyperlink" Target="http://amsglossary.allenpress.com/glossary/search?id=weather-forecast1" TargetMode="External"/><Relationship Id="rId5" Type="http://schemas.openxmlformats.org/officeDocument/2006/relationships/hyperlink" Target="http://amsglossary.allenpress.com/glossary/search?id=frequency1" TargetMode="External"/><Relationship Id="rId4" Type="http://schemas.openxmlformats.org/officeDocument/2006/relationships/hyperlink" Target="http://amsglossary.allenpress.com/glossary/search?id=wave1"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ideo" Target="file:///C:\Documents%20and%20Settings\Administrator\Desktop\My%20work\Lectures%202003F\2009\Module%205%20Waves%20and%20Tides\Lecture%2020%20Waves%20COMPLETED\Giant-wave.wmv"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500" name="Rectangle 4"/>
          <p:cNvSpPr>
            <a:spLocks noGrp="1" noChangeArrowheads="1"/>
          </p:cNvSpPr>
          <p:nvPr>
            <p:ph type="title"/>
          </p:nvPr>
        </p:nvSpPr>
        <p:spPr/>
        <p:txBody>
          <a:bodyPr/>
          <a:lstStyle/>
          <a:p>
            <a:pPr>
              <a:defRPr/>
            </a:pPr>
            <a:endParaRPr lang="en-ZA" smtClean="0"/>
          </a:p>
        </p:txBody>
      </p:sp>
      <p:pic>
        <p:nvPicPr>
          <p:cNvPr id="13315" name="Picture 6" descr="C07F01b"/>
          <p:cNvPicPr>
            <a:picLocks noGrp="1" noChangeAspect="1" noChangeArrowheads="1"/>
          </p:cNvPicPr>
          <p:nvPr>
            <p:ph idx="1"/>
          </p:nvPr>
        </p:nvPicPr>
        <p:blipFill>
          <a:blip r:embed="rId2" cstate="print"/>
          <a:srcRect/>
          <a:stretch>
            <a:fillRect/>
          </a:stretch>
        </p:blipFill>
        <p:spPr>
          <a:xfrm>
            <a:off x="679450" y="404813"/>
            <a:ext cx="8785225" cy="5761037"/>
          </a:xfr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1955" name="Rectangle 3"/>
          <p:cNvSpPr>
            <a:spLocks noGrp="1" noChangeArrowheads="1"/>
          </p:cNvSpPr>
          <p:nvPr>
            <p:ph type="body" idx="1"/>
          </p:nvPr>
        </p:nvSpPr>
        <p:spPr>
          <a:xfrm>
            <a:off x="771525" y="404813"/>
            <a:ext cx="9267825" cy="5684837"/>
          </a:xfrm>
        </p:spPr>
        <p:txBody>
          <a:bodyPr/>
          <a:lstStyle/>
          <a:p>
            <a:pPr>
              <a:defRPr/>
            </a:pPr>
            <a:r>
              <a:rPr lang="en-ZA" sz="3600" b="0" smtClean="0">
                <a:effectLst/>
              </a:rPr>
              <a:t>The number of peaks (or troughs) that pass a fixed point per second is the </a:t>
            </a:r>
            <a:r>
              <a:rPr lang="en-ZA" sz="3600" b="0" i="1" smtClean="0">
                <a:effectLst/>
              </a:rPr>
              <a:t>frequency</a:t>
            </a:r>
            <a:r>
              <a:rPr lang="en-ZA" sz="3600" b="0" smtClean="0">
                <a:effectLst/>
              </a:rPr>
              <a:t> </a:t>
            </a:r>
          </a:p>
          <a:p>
            <a:pPr>
              <a:buFont typeface="Monotype Sorts" charset="2"/>
              <a:buNone/>
              <a:defRPr/>
            </a:pPr>
            <a:endParaRPr lang="en-ZA" sz="3600" b="0" smtClean="0">
              <a:effectLst/>
            </a:endParaRPr>
          </a:p>
          <a:p>
            <a:pPr>
              <a:defRPr/>
            </a:pPr>
            <a:endParaRPr lang="en-ZA" sz="3400" smtClean="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lIns="90487" tIns="44450" rIns="90487" bIns="44450"/>
          <a:lstStyle/>
          <a:p>
            <a:pPr defTabSz="914400">
              <a:defRPr/>
            </a:pPr>
            <a:r>
              <a:rPr lang="en-US" smtClean="0"/>
              <a:t>What Causes Waves?</a:t>
            </a:r>
            <a:endParaRPr lang="en-US" sz="1800" smtClean="0"/>
          </a:p>
        </p:txBody>
      </p:sp>
      <p:sp>
        <p:nvSpPr>
          <p:cNvPr id="261123" name="Rectangle 3"/>
          <p:cNvSpPr>
            <a:spLocks noGrp="1" noChangeArrowheads="1"/>
          </p:cNvSpPr>
          <p:nvPr>
            <p:ph type="body" idx="1"/>
          </p:nvPr>
        </p:nvSpPr>
        <p:spPr/>
        <p:txBody>
          <a:bodyPr lIns="90487" tIns="44450" rIns="90487" bIns="44450"/>
          <a:lstStyle/>
          <a:p>
            <a:pPr defTabSz="914400">
              <a:defRPr/>
            </a:pPr>
            <a:r>
              <a:rPr lang="en-US" smtClean="0">
                <a:solidFill>
                  <a:schemeClr val="hlink"/>
                </a:solidFill>
              </a:rPr>
              <a:t>Wind </a:t>
            </a:r>
          </a:p>
          <a:p>
            <a:pPr defTabSz="914400">
              <a:defRPr/>
            </a:pPr>
            <a:r>
              <a:rPr lang="en-US" smtClean="0"/>
              <a:t>Submarine disturbance (Tsunami)</a:t>
            </a:r>
          </a:p>
          <a:p>
            <a:pPr defTabSz="914400">
              <a:defRPr/>
            </a:pPr>
            <a:r>
              <a:rPr lang="en-US" smtClean="0"/>
              <a:t>Gravitational attraction of sun and moon (Tides)</a:t>
            </a:r>
          </a:p>
          <a:p>
            <a:pPr defTabSz="914400">
              <a:buFont typeface="Monotype Sorts" charset="2"/>
              <a:buNone/>
              <a:defRPr/>
            </a:pPr>
            <a:endParaRPr 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61122"/>
                                        </p:tgtEl>
                                        <p:attrNameLst>
                                          <p:attrName>style.visibility</p:attrName>
                                        </p:attrNameLst>
                                      </p:cBhvr>
                                      <p:to>
                                        <p:strVal val="visible"/>
                                      </p:to>
                                    </p:set>
                                    <p:animEffect transition="in" filter="box(out)">
                                      <p:cBhvr>
                                        <p:cTn id="7" dur="500"/>
                                        <p:tgtEl>
                                          <p:spTgt spid="2611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1123">
                                            <p:txEl>
                                              <p:pRg st="0" end="0"/>
                                            </p:txEl>
                                          </p:spTgt>
                                        </p:tgtEl>
                                        <p:attrNameLst>
                                          <p:attrName>style.visibility</p:attrName>
                                        </p:attrNameLst>
                                      </p:cBhvr>
                                      <p:to>
                                        <p:strVal val="visible"/>
                                      </p:to>
                                    </p:set>
                                    <p:animEffect transition="in" filter="box(out)">
                                      <p:cBhvr>
                                        <p:cTn id="12" dur="500"/>
                                        <p:tgtEl>
                                          <p:spTgt spid="2611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61123">
                                            <p:txEl>
                                              <p:pRg st="1" end="1"/>
                                            </p:txEl>
                                          </p:spTgt>
                                        </p:tgtEl>
                                        <p:attrNameLst>
                                          <p:attrName>style.visibility</p:attrName>
                                        </p:attrNameLst>
                                      </p:cBhvr>
                                      <p:to>
                                        <p:strVal val="visible"/>
                                      </p:to>
                                    </p:set>
                                    <p:animEffect transition="in" filter="box(out)">
                                      <p:cBhvr>
                                        <p:cTn id="17" dur="500"/>
                                        <p:tgtEl>
                                          <p:spTgt spid="2611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61123">
                                            <p:txEl>
                                              <p:pRg st="2" end="2"/>
                                            </p:txEl>
                                          </p:spTgt>
                                        </p:tgtEl>
                                        <p:attrNameLst>
                                          <p:attrName>style.visibility</p:attrName>
                                        </p:attrNameLst>
                                      </p:cBhvr>
                                      <p:to>
                                        <p:strVal val="visible"/>
                                      </p:to>
                                    </p:set>
                                    <p:animEffect transition="in" filter="box(out)">
                                      <p:cBhvr>
                                        <p:cTn id="22" dur="500"/>
                                        <p:tgtEl>
                                          <p:spTgt spid="261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autoUpdateAnimBg="0"/>
      <p:bldP spid="26112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lIns="90487" tIns="44450" rIns="90487" bIns="44450"/>
          <a:lstStyle/>
          <a:p>
            <a:pPr defTabSz="914400">
              <a:defRPr/>
            </a:pPr>
            <a:r>
              <a:rPr lang="en-US" smtClean="0"/>
              <a:t>Wind Generation of Waves</a:t>
            </a:r>
          </a:p>
        </p:txBody>
      </p:sp>
      <p:sp>
        <p:nvSpPr>
          <p:cNvPr id="263171" name="Rectangle 3"/>
          <p:cNvSpPr>
            <a:spLocks noGrp="1" noChangeArrowheads="1"/>
          </p:cNvSpPr>
          <p:nvPr>
            <p:ph type="body" idx="1"/>
          </p:nvPr>
        </p:nvSpPr>
        <p:spPr/>
        <p:txBody>
          <a:bodyPr lIns="90487" tIns="44450" rIns="90487" bIns="44450"/>
          <a:lstStyle/>
          <a:p>
            <a:pPr defTabSz="914400">
              <a:lnSpc>
                <a:spcPct val="80000"/>
              </a:lnSpc>
              <a:defRPr/>
            </a:pPr>
            <a:r>
              <a:rPr lang="en-US" sz="2900" smtClean="0"/>
              <a:t>The type of wave generated by wind is determined by:</a:t>
            </a:r>
          </a:p>
          <a:p>
            <a:pPr lvl="1" indent="-285750" defTabSz="914400">
              <a:lnSpc>
                <a:spcPct val="80000"/>
              </a:lnSpc>
              <a:defRPr/>
            </a:pPr>
            <a:r>
              <a:rPr lang="en-US" sz="2400" smtClean="0"/>
              <a:t>Wind velocity</a:t>
            </a:r>
          </a:p>
          <a:p>
            <a:pPr lvl="1" indent="-285750" defTabSz="914400">
              <a:lnSpc>
                <a:spcPct val="80000"/>
              </a:lnSpc>
              <a:defRPr/>
            </a:pPr>
            <a:r>
              <a:rPr lang="en-US" sz="2400" smtClean="0"/>
              <a:t>Wind duration</a:t>
            </a:r>
          </a:p>
          <a:p>
            <a:pPr lvl="1" indent="-285750" defTabSz="914400">
              <a:lnSpc>
                <a:spcPct val="80000"/>
              </a:lnSpc>
              <a:defRPr/>
            </a:pPr>
            <a:r>
              <a:rPr lang="en-US" sz="2400" smtClean="0"/>
              <a:t>Fetch (distance over which wind blows)</a:t>
            </a:r>
          </a:p>
          <a:p>
            <a:pPr defTabSz="914400">
              <a:lnSpc>
                <a:spcPct val="80000"/>
              </a:lnSpc>
              <a:defRPr/>
            </a:pPr>
            <a:r>
              <a:rPr lang="en-US" sz="2900" smtClean="0">
                <a:solidFill>
                  <a:schemeClr val="accent2"/>
                </a:solidFill>
              </a:rPr>
              <a:t>Simply put</a:t>
            </a:r>
            <a:r>
              <a:rPr lang="en-US" sz="2900" smtClean="0"/>
              <a:t>, wave size increases as the strength and duration of the wind, and distance over which it blows increases.</a:t>
            </a:r>
          </a:p>
          <a:p>
            <a:pPr defTabSz="914400">
              <a:lnSpc>
                <a:spcPct val="80000"/>
              </a:lnSpc>
              <a:defRPr/>
            </a:pPr>
            <a:r>
              <a:rPr lang="en-US" sz="2900" smtClean="0"/>
              <a:t>Wind-generated waves are </a:t>
            </a:r>
            <a:r>
              <a:rPr lang="en-US" sz="2900" smtClean="0">
                <a:solidFill>
                  <a:schemeClr val="tx2"/>
                </a:solidFill>
              </a:rPr>
              <a:t>progressive waves</a:t>
            </a:r>
            <a:r>
              <a:rPr lang="en-US" sz="2900" smtClean="0">
                <a:solidFill>
                  <a:schemeClr val="hlink"/>
                </a:solidFill>
              </a:rPr>
              <a:t> </a:t>
            </a:r>
            <a:r>
              <a:rPr lang="en-US" sz="2900" smtClean="0"/>
              <a:t>because they travel across the sea surface.  </a:t>
            </a:r>
          </a:p>
          <a:p>
            <a:pPr defTabSz="914400">
              <a:lnSpc>
                <a:spcPct val="80000"/>
              </a:lnSpc>
              <a:defRPr/>
            </a:pPr>
            <a:endParaRPr lang="en-US" sz="29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Effect transition="in" filter="slide(fromTop)">
                                      <p:cBhvr>
                                        <p:cTn id="7" dur="500"/>
                                        <p:tgtEl>
                                          <p:spTgt spid="263171">
                                            <p:txEl>
                                              <p:pRg st="0" end="0"/>
                                            </p:txEl>
                                          </p:spTgt>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263171">
                                            <p:txEl>
                                              <p:pRg st="1" end="1"/>
                                            </p:txEl>
                                          </p:spTgt>
                                        </p:tgtEl>
                                        <p:attrNameLst>
                                          <p:attrName>style.visibility</p:attrName>
                                        </p:attrNameLst>
                                      </p:cBhvr>
                                      <p:to>
                                        <p:strVal val="visible"/>
                                      </p:to>
                                    </p:set>
                                    <p:animEffect transition="in" filter="slide(fromTop)">
                                      <p:cBhvr>
                                        <p:cTn id="10" dur="500"/>
                                        <p:tgtEl>
                                          <p:spTgt spid="263171">
                                            <p:txEl>
                                              <p:pRg st="1" end="1"/>
                                            </p:txEl>
                                          </p:spTgt>
                                        </p:tgtEl>
                                      </p:cBhvr>
                                    </p:animEffect>
                                  </p:childTnLst>
                                </p:cTn>
                              </p:par>
                              <p:par>
                                <p:cTn id="11" presetID="12" presetClass="entr" presetSubtype="1" fill="hold" grpId="0" nodeType="withEffect">
                                  <p:stCondLst>
                                    <p:cond delay="0"/>
                                  </p:stCondLst>
                                  <p:childTnLst>
                                    <p:set>
                                      <p:cBhvr>
                                        <p:cTn id="12" dur="1" fill="hold">
                                          <p:stCondLst>
                                            <p:cond delay="0"/>
                                          </p:stCondLst>
                                        </p:cTn>
                                        <p:tgtEl>
                                          <p:spTgt spid="263171">
                                            <p:txEl>
                                              <p:pRg st="2" end="2"/>
                                            </p:txEl>
                                          </p:spTgt>
                                        </p:tgtEl>
                                        <p:attrNameLst>
                                          <p:attrName>style.visibility</p:attrName>
                                        </p:attrNameLst>
                                      </p:cBhvr>
                                      <p:to>
                                        <p:strVal val="visible"/>
                                      </p:to>
                                    </p:set>
                                    <p:animEffect transition="in" filter="slide(fromTop)">
                                      <p:cBhvr>
                                        <p:cTn id="13" dur="500"/>
                                        <p:tgtEl>
                                          <p:spTgt spid="263171">
                                            <p:txEl>
                                              <p:pRg st="2" end="2"/>
                                            </p:txEl>
                                          </p:spTgt>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263171">
                                            <p:txEl>
                                              <p:pRg st="3" end="3"/>
                                            </p:txEl>
                                          </p:spTgt>
                                        </p:tgtEl>
                                        <p:attrNameLst>
                                          <p:attrName>style.visibility</p:attrName>
                                        </p:attrNameLst>
                                      </p:cBhvr>
                                      <p:to>
                                        <p:strVal val="visible"/>
                                      </p:to>
                                    </p:set>
                                    <p:animEffect transition="in" filter="slide(fromTop)">
                                      <p:cBhvr>
                                        <p:cTn id="16" dur="500"/>
                                        <p:tgtEl>
                                          <p:spTgt spid="26317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263171">
                                            <p:txEl>
                                              <p:pRg st="4" end="4"/>
                                            </p:txEl>
                                          </p:spTgt>
                                        </p:tgtEl>
                                        <p:attrNameLst>
                                          <p:attrName>style.visibility</p:attrName>
                                        </p:attrNameLst>
                                      </p:cBhvr>
                                      <p:to>
                                        <p:strVal val="visible"/>
                                      </p:to>
                                    </p:set>
                                    <p:animEffect transition="in" filter="slide(fromTop)">
                                      <p:cBhvr>
                                        <p:cTn id="21" dur="500"/>
                                        <p:tgtEl>
                                          <p:spTgt spid="26317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263171">
                                            <p:txEl>
                                              <p:pRg st="5" end="5"/>
                                            </p:txEl>
                                          </p:spTgt>
                                        </p:tgtEl>
                                        <p:attrNameLst>
                                          <p:attrName>style.visibility</p:attrName>
                                        </p:attrNameLst>
                                      </p:cBhvr>
                                      <p:to>
                                        <p:strVal val="visible"/>
                                      </p:to>
                                    </p:set>
                                    <p:animEffect transition="in" filter="slide(fromTop)">
                                      <p:cBhvr>
                                        <p:cTn id="26" dur="500"/>
                                        <p:tgtEl>
                                          <p:spTgt spid="263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lIns="90487" tIns="44450" rIns="90487" bIns="44450"/>
          <a:lstStyle/>
          <a:p>
            <a:pPr defTabSz="914400">
              <a:defRPr/>
            </a:pPr>
            <a:r>
              <a:rPr lang="en-US" smtClean="0"/>
              <a:t>Progressive Wave Types</a:t>
            </a:r>
          </a:p>
        </p:txBody>
      </p:sp>
      <p:sp>
        <p:nvSpPr>
          <p:cNvPr id="277507" name="Rectangle 3"/>
          <p:cNvSpPr>
            <a:spLocks noGrp="1" noChangeArrowheads="1"/>
          </p:cNvSpPr>
          <p:nvPr>
            <p:ph type="body" idx="1"/>
          </p:nvPr>
        </p:nvSpPr>
        <p:spPr/>
        <p:txBody>
          <a:bodyPr lIns="90487" tIns="44450" rIns="90487" bIns="44450"/>
          <a:lstStyle/>
          <a:p>
            <a:pPr defTabSz="914400">
              <a:defRPr/>
            </a:pPr>
            <a:r>
              <a:rPr lang="en-US" sz="3300" smtClean="0">
                <a:solidFill>
                  <a:schemeClr val="tx2"/>
                </a:solidFill>
              </a:rPr>
              <a:t>Sea</a:t>
            </a:r>
            <a:r>
              <a:rPr lang="en-US" sz="3300" smtClean="0"/>
              <a:t> - irregular waves in the area of generation</a:t>
            </a:r>
          </a:p>
          <a:p>
            <a:pPr defTabSz="914400">
              <a:defRPr/>
            </a:pPr>
            <a:r>
              <a:rPr lang="en-US" sz="3300" smtClean="0">
                <a:solidFill>
                  <a:schemeClr val="tx2"/>
                </a:solidFill>
              </a:rPr>
              <a:t>Swell</a:t>
            </a:r>
            <a:r>
              <a:rPr lang="en-US" sz="3300" smtClean="0"/>
              <a:t> - more regular waves beyond area of generation</a:t>
            </a:r>
          </a:p>
          <a:p>
            <a:pPr defTabSz="914400">
              <a:defRPr/>
            </a:pPr>
            <a:r>
              <a:rPr lang="en-US" sz="3300" smtClean="0">
                <a:solidFill>
                  <a:schemeClr val="tx2"/>
                </a:solidFill>
              </a:rPr>
              <a:t>Surf </a:t>
            </a:r>
            <a:r>
              <a:rPr lang="en-US" sz="3300" smtClean="0"/>
              <a:t>- waves that have reached the coast, grow in height, and break</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42975" y="1371600"/>
          <a:ext cx="8572500" cy="1752600"/>
        </p:xfrm>
        <a:graphic>
          <a:graphicData uri="http://schemas.openxmlformats.org/presentationml/2006/ole">
            <mc:AlternateContent xmlns:mc="http://schemas.openxmlformats.org/markup-compatibility/2006">
              <mc:Choice xmlns:v="urn:schemas-microsoft-com:vml" Requires="v">
                <p:oleObj spid="_x0000_s1028" name="Image" r:id="rId3" imgW="4323171" imgH="2542683" progId="Photoshop.Image.5">
                  <p:embed/>
                </p:oleObj>
              </mc:Choice>
              <mc:Fallback>
                <p:oleObj name="Image" r:id="rId3" imgW="4323171" imgH="2542683"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t="10165" b="50734"/>
                      <a:stretch>
                        <a:fillRect/>
                      </a:stretch>
                    </p:blipFill>
                    <p:spPr bwMode="auto">
                      <a:xfrm>
                        <a:off x="942975" y="1371600"/>
                        <a:ext cx="85725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3" name="Text Box 3"/>
          <p:cNvSpPr txBox="1">
            <a:spLocks noChangeArrowheads="1"/>
          </p:cNvSpPr>
          <p:nvPr/>
        </p:nvSpPr>
        <p:spPr bwMode="auto">
          <a:xfrm>
            <a:off x="1657350" y="990600"/>
            <a:ext cx="1343025" cy="396875"/>
          </a:xfrm>
          <a:prstGeom prst="rect">
            <a:avLst/>
          </a:prstGeom>
          <a:noFill/>
          <a:ln w="9525">
            <a:noFill/>
            <a:miter lim="800000"/>
            <a:headEnd/>
            <a:tailEnd/>
          </a:ln>
        </p:spPr>
        <p:txBody>
          <a:bodyPr wrap="none">
            <a:spAutoFit/>
          </a:bodyPr>
          <a:lstStyle/>
          <a:p>
            <a:r>
              <a:rPr lang="en-US" sz="2000" b="1">
                <a:solidFill>
                  <a:srgbClr val="FF0000"/>
                </a:solidFill>
                <a:latin typeface="Verdana" pitchFamily="34" charset="0"/>
              </a:rPr>
              <a:t>STORM</a:t>
            </a:r>
          </a:p>
        </p:txBody>
      </p:sp>
      <p:graphicFrame>
        <p:nvGraphicFramePr>
          <p:cNvPr id="1027" name="Object 4"/>
          <p:cNvGraphicFramePr>
            <a:graphicFrameLocks noChangeAspect="1"/>
          </p:cNvGraphicFramePr>
          <p:nvPr/>
        </p:nvGraphicFramePr>
        <p:xfrm>
          <a:off x="1114425" y="4114800"/>
          <a:ext cx="8229600" cy="2017713"/>
        </p:xfrm>
        <a:graphic>
          <a:graphicData uri="http://schemas.openxmlformats.org/presentationml/2006/ole">
            <mc:AlternateContent xmlns:mc="http://schemas.openxmlformats.org/markup-compatibility/2006">
              <mc:Choice xmlns:v="urn:schemas-microsoft-com:vml" Requires="v">
                <p:oleObj spid="_x0000_s1029" name="Image" r:id="rId5" imgW="4323171" imgH="2542683" progId="Photoshop.Image.5">
                  <p:embed/>
                </p:oleObj>
              </mc:Choice>
              <mc:Fallback>
                <p:oleObj name="Image" r:id="rId5" imgW="4323171" imgH="2542683" progId="Photoshop.Image.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t="53113"/>
                      <a:stretch>
                        <a:fillRect/>
                      </a:stretch>
                    </p:blipFill>
                    <p:spPr bwMode="auto">
                      <a:xfrm>
                        <a:off x="1114425" y="4114800"/>
                        <a:ext cx="82296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5" name="Text Box 5"/>
          <p:cNvSpPr txBox="1">
            <a:spLocks noChangeArrowheads="1"/>
          </p:cNvSpPr>
          <p:nvPr/>
        </p:nvSpPr>
        <p:spPr bwMode="auto">
          <a:xfrm>
            <a:off x="1708150" y="3717925"/>
            <a:ext cx="1292225" cy="396875"/>
          </a:xfrm>
          <a:prstGeom prst="rect">
            <a:avLst/>
          </a:prstGeom>
          <a:noFill/>
          <a:ln w="9525">
            <a:noFill/>
            <a:miter lim="800000"/>
            <a:headEnd/>
            <a:tailEnd/>
          </a:ln>
        </p:spPr>
        <p:txBody>
          <a:bodyPr wrap="none">
            <a:spAutoFit/>
          </a:bodyPr>
          <a:lstStyle/>
          <a:p>
            <a:r>
              <a:rPr lang="en-US" sz="2000" b="1">
                <a:solidFill>
                  <a:srgbClr val="FF0000"/>
                </a:solidFill>
                <a:latin typeface="Verdana" pitchFamily="34" charset="0"/>
              </a:rPr>
              <a:t>SWELL</a:t>
            </a:r>
          </a:p>
        </p:txBody>
      </p:sp>
      <p:sp>
        <p:nvSpPr>
          <p:cNvPr id="1030" name="Text Box 6"/>
          <p:cNvSpPr txBox="1">
            <a:spLocks noChangeArrowheads="1"/>
          </p:cNvSpPr>
          <p:nvPr/>
        </p:nvSpPr>
        <p:spPr bwMode="auto">
          <a:xfrm>
            <a:off x="325438" y="1524000"/>
            <a:ext cx="717550" cy="396875"/>
          </a:xfrm>
          <a:prstGeom prst="rect">
            <a:avLst/>
          </a:prstGeom>
          <a:noFill/>
          <a:ln w="9525">
            <a:noFill/>
            <a:miter lim="800000"/>
            <a:headEnd/>
            <a:tailEnd/>
          </a:ln>
        </p:spPr>
        <p:txBody>
          <a:bodyPr wrap="none">
            <a:spAutoFit/>
          </a:bodyPr>
          <a:lstStyle/>
          <a:p>
            <a:r>
              <a:rPr lang="en-US" sz="2000" b="1">
                <a:latin typeface="Verdana" pitchFamily="34" charset="0"/>
              </a:rPr>
              <a:t>(b)</a:t>
            </a:r>
          </a:p>
        </p:txBody>
      </p:sp>
      <p:sp>
        <p:nvSpPr>
          <p:cNvPr id="1031" name="Text Box 7"/>
          <p:cNvSpPr txBox="1">
            <a:spLocks noChangeArrowheads="1"/>
          </p:cNvSpPr>
          <p:nvPr/>
        </p:nvSpPr>
        <p:spPr bwMode="auto">
          <a:xfrm>
            <a:off x="342900" y="4327525"/>
            <a:ext cx="685800" cy="396875"/>
          </a:xfrm>
          <a:prstGeom prst="rect">
            <a:avLst/>
          </a:prstGeom>
          <a:noFill/>
          <a:ln w="9525">
            <a:noFill/>
            <a:miter lim="800000"/>
            <a:headEnd/>
            <a:tailEnd/>
          </a:ln>
        </p:spPr>
        <p:txBody>
          <a:bodyPr wrap="none">
            <a:spAutoFit/>
          </a:bodyPr>
          <a:lstStyle/>
          <a:p>
            <a:r>
              <a:rPr lang="en-US" sz="2000" b="1">
                <a:latin typeface="Verdana" pitchFamily="34" charset="0"/>
              </a:rPr>
              <a:t>(c)</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p:bldP spid="4198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atl_swht_024"/>
          <p:cNvPicPr>
            <a:picLocks noChangeAspect="1" noChangeArrowheads="1"/>
          </p:cNvPicPr>
          <p:nvPr/>
        </p:nvPicPr>
        <p:blipFill>
          <a:blip r:embed="rId2" cstate="print"/>
          <a:srcRect/>
          <a:stretch>
            <a:fillRect/>
          </a:stretch>
        </p:blipFill>
        <p:spPr bwMode="auto">
          <a:xfrm>
            <a:off x="0" y="130175"/>
            <a:ext cx="10287000" cy="6673850"/>
          </a:xfrm>
          <a:prstGeom prst="rect">
            <a:avLst/>
          </a:prstGeom>
          <a:noFill/>
          <a:ln w="9525">
            <a:noFill/>
            <a:miter lim="800000"/>
            <a:headEnd/>
            <a:tailEnd/>
          </a:ln>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lIns="90487" tIns="44450" rIns="90487" bIns="44450"/>
          <a:lstStyle/>
          <a:p>
            <a:pPr defTabSz="914400">
              <a:defRPr/>
            </a:pPr>
            <a:r>
              <a:rPr lang="en-US" sz="3600" smtClean="0"/>
              <a:t>Transformation of Deep-water Waves:</a:t>
            </a:r>
            <a:br>
              <a:rPr lang="en-US" sz="3600" smtClean="0"/>
            </a:br>
            <a:r>
              <a:rPr lang="en-US" sz="3600" smtClean="0"/>
              <a:t>Dispersion</a:t>
            </a:r>
            <a:br>
              <a:rPr lang="en-US" sz="3600" smtClean="0"/>
            </a:br>
            <a:endParaRPr lang="en-US" sz="1800" smtClean="0"/>
          </a:p>
        </p:txBody>
      </p:sp>
      <p:pic>
        <p:nvPicPr>
          <p:cNvPr id="20483" name="Picture 7"/>
          <p:cNvPicPr>
            <a:picLocks noChangeAspect="1" noChangeArrowheads="1"/>
          </p:cNvPicPr>
          <p:nvPr/>
        </p:nvPicPr>
        <p:blipFill>
          <a:blip r:embed="rId2" cstate="print"/>
          <a:srcRect/>
          <a:stretch>
            <a:fillRect/>
          </a:stretch>
        </p:blipFill>
        <p:spPr bwMode="auto">
          <a:xfrm>
            <a:off x="685800" y="1981200"/>
            <a:ext cx="8991600" cy="4443413"/>
          </a:xfrm>
          <a:prstGeom prst="rect">
            <a:avLst/>
          </a:prstGeom>
          <a:noFill/>
          <a:ln w="9525">
            <a:noFill/>
            <a:miter lim="800000"/>
            <a:headEnd/>
            <a:tailEnd/>
          </a:ln>
        </p:spPr>
      </p:pic>
      <p:sp>
        <p:nvSpPr>
          <p:cNvPr id="287749" name="Oval 5"/>
          <p:cNvSpPr>
            <a:spLocks noChangeArrowheads="1"/>
          </p:cNvSpPr>
          <p:nvPr/>
        </p:nvSpPr>
        <p:spPr bwMode="auto">
          <a:xfrm>
            <a:off x="3048000" y="4419600"/>
            <a:ext cx="1143000" cy="533400"/>
          </a:xfrm>
          <a:prstGeom prst="ellipse">
            <a:avLst/>
          </a:prstGeom>
          <a:noFill/>
          <a:ln w="57150">
            <a:solidFill>
              <a:schemeClr val="hlink"/>
            </a:solidFill>
            <a:round/>
            <a:headEnd/>
            <a:tailEnd/>
          </a:ln>
        </p:spPr>
        <p:txBody>
          <a:bodyPr wrap="none" anchor="ctr"/>
          <a:lstStyle/>
          <a:p>
            <a:endParaRPr lang="en-US"/>
          </a:p>
        </p:txBody>
      </p:sp>
      <p:sp>
        <p:nvSpPr>
          <p:cNvPr id="287750" name="Oval 6"/>
          <p:cNvSpPr>
            <a:spLocks noChangeArrowheads="1"/>
          </p:cNvSpPr>
          <p:nvPr/>
        </p:nvSpPr>
        <p:spPr bwMode="auto">
          <a:xfrm>
            <a:off x="6781800" y="4419600"/>
            <a:ext cx="1676400" cy="533400"/>
          </a:xfrm>
          <a:prstGeom prst="ellipse">
            <a:avLst/>
          </a:prstGeom>
          <a:noFill/>
          <a:ln w="57150">
            <a:solidFill>
              <a:schemeClr val="hlink"/>
            </a:solidFill>
            <a:round/>
            <a:headEnd/>
            <a:tailEnd/>
          </a:ln>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87749"/>
                                        </p:tgtEl>
                                        <p:attrNameLst>
                                          <p:attrName>style.visibility</p:attrName>
                                        </p:attrNameLst>
                                      </p:cBhvr>
                                      <p:to>
                                        <p:strVal val="visible"/>
                                      </p:to>
                                    </p:set>
                                    <p:animEffect transition="in" filter="box(out)">
                                      <p:cBhvr>
                                        <p:cTn id="7" dur="500"/>
                                        <p:tgtEl>
                                          <p:spTgt spid="287749"/>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87750"/>
                                        </p:tgtEl>
                                        <p:attrNameLst>
                                          <p:attrName>style.visibility</p:attrName>
                                        </p:attrNameLst>
                                      </p:cBhvr>
                                      <p:to>
                                        <p:strVal val="visible"/>
                                      </p:to>
                                    </p:set>
                                    <p:animEffect transition="in" filter="box(in)">
                                      <p:cBhvr>
                                        <p:cTn id="11" dur="500"/>
                                        <p:tgtEl>
                                          <p:spTgt spid="287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9" grpId="0" animBg="1"/>
      <p:bldP spid="28775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lIns="90487" tIns="44450" rIns="90487" bIns="44450"/>
          <a:lstStyle/>
          <a:p>
            <a:pPr defTabSz="914400">
              <a:defRPr/>
            </a:pPr>
            <a:r>
              <a:rPr lang="en-US" smtClean="0"/>
              <a:t>Wave Motions</a:t>
            </a:r>
          </a:p>
        </p:txBody>
      </p:sp>
      <p:sp>
        <p:nvSpPr>
          <p:cNvPr id="266243" name="Rectangle 3"/>
          <p:cNvSpPr>
            <a:spLocks noGrp="1" noChangeArrowheads="1"/>
          </p:cNvSpPr>
          <p:nvPr>
            <p:ph type="body" idx="1"/>
          </p:nvPr>
        </p:nvSpPr>
        <p:spPr>
          <a:xfrm>
            <a:off x="762000" y="1600200"/>
            <a:ext cx="8943975" cy="4648200"/>
          </a:xfrm>
        </p:spPr>
        <p:txBody>
          <a:bodyPr lIns="90487" tIns="44450" rIns="90487" bIns="44450"/>
          <a:lstStyle/>
          <a:p>
            <a:pPr defTabSz="914400">
              <a:defRPr/>
            </a:pPr>
            <a:r>
              <a:rPr lang="en-US" sz="3300" smtClean="0"/>
              <a:t>Two basic motions associated with an ocean wave</a:t>
            </a:r>
          </a:p>
          <a:p>
            <a:pPr defTabSz="914400">
              <a:defRPr/>
            </a:pPr>
            <a:r>
              <a:rPr lang="en-US" sz="3300" smtClean="0"/>
              <a:t>The </a:t>
            </a:r>
            <a:r>
              <a:rPr lang="en-US" sz="3300" smtClean="0">
                <a:solidFill>
                  <a:srgbClr val="00A495"/>
                </a:solidFill>
              </a:rPr>
              <a:t>forward movement</a:t>
            </a:r>
            <a:r>
              <a:rPr lang="en-US" sz="3300" smtClean="0"/>
              <a:t> of the wave form.</a:t>
            </a:r>
          </a:p>
          <a:p>
            <a:pPr defTabSz="914400">
              <a:defRPr/>
            </a:pPr>
            <a:r>
              <a:rPr lang="en-US" sz="3300" smtClean="0"/>
              <a:t>The </a:t>
            </a:r>
            <a:r>
              <a:rPr lang="en-US" sz="3300" smtClean="0">
                <a:solidFill>
                  <a:srgbClr val="00A495"/>
                </a:solidFill>
              </a:rPr>
              <a:t>orbital motion</a:t>
            </a:r>
            <a:r>
              <a:rPr lang="en-US" sz="3300" smtClean="0"/>
              <a:t> of water particles beneath the wave.</a:t>
            </a:r>
          </a:p>
          <a:p>
            <a:pPr defTabSz="914400">
              <a:defRPr/>
            </a:pPr>
            <a:r>
              <a:rPr lang="en-US" sz="3300" i="1" smtClean="0"/>
              <a:t>It is wave energy not water molecules that moves across the sea surface.</a:t>
            </a:r>
            <a:endParaRPr lang="en-US" sz="3300" smtClean="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533400" y="0"/>
            <a:ext cx="9058275" cy="1141413"/>
          </a:xfrm>
        </p:spPr>
        <p:txBody>
          <a:bodyPr lIns="90487" tIns="44450" rIns="90487" bIns="44450"/>
          <a:lstStyle/>
          <a:p>
            <a:pPr defTabSz="914400">
              <a:defRPr/>
            </a:pPr>
            <a:r>
              <a:rPr lang="en-US" sz="4000" smtClean="0"/>
              <a:t>Deep Water Waves</a:t>
            </a:r>
            <a:br>
              <a:rPr lang="en-US" sz="4000" smtClean="0"/>
            </a:br>
            <a:endParaRPr lang="en-US" sz="1800" smtClean="0"/>
          </a:p>
        </p:txBody>
      </p:sp>
      <p:sp>
        <p:nvSpPr>
          <p:cNvPr id="269315" name="Rectangle 3"/>
          <p:cNvSpPr>
            <a:spLocks noGrp="1" noChangeArrowheads="1"/>
          </p:cNvSpPr>
          <p:nvPr>
            <p:ph type="body" sz="half" idx="1"/>
          </p:nvPr>
        </p:nvSpPr>
        <p:spPr>
          <a:xfrm>
            <a:off x="609600" y="1066800"/>
            <a:ext cx="8896350" cy="1447800"/>
          </a:xfrm>
        </p:spPr>
        <p:txBody>
          <a:bodyPr lIns="90487" tIns="44450" rIns="90487" bIns="44450"/>
          <a:lstStyle/>
          <a:p>
            <a:pPr defTabSz="914400">
              <a:buFont typeface="Monotype Sorts" charset="2"/>
              <a:buNone/>
              <a:defRPr/>
            </a:pPr>
            <a:r>
              <a:rPr lang="en-US" sz="3200" smtClean="0"/>
              <a:t>Waves do not interact with the seafloor </a:t>
            </a:r>
          </a:p>
          <a:p>
            <a:pPr defTabSz="914400">
              <a:buFont typeface="Monotype Sorts" charset="2"/>
              <a:buNone/>
              <a:defRPr/>
            </a:pPr>
            <a:r>
              <a:rPr lang="en-US" sz="3200" smtClean="0"/>
              <a:t>Orbits of the water molecules are </a:t>
            </a:r>
            <a:r>
              <a:rPr lang="en-US" sz="3200" smtClean="0">
                <a:solidFill>
                  <a:schemeClr val="tx2"/>
                </a:solidFill>
              </a:rPr>
              <a:t>circular</a:t>
            </a:r>
            <a:r>
              <a:rPr lang="en-US" sz="3200" smtClean="0"/>
              <a:t>.</a:t>
            </a:r>
            <a:r>
              <a:rPr lang="en-US" sz="3600" smtClean="0"/>
              <a:t> </a:t>
            </a:r>
          </a:p>
        </p:txBody>
      </p:sp>
      <p:pic>
        <p:nvPicPr>
          <p:cNvPr id="22532" name="Picture 5"/>
          <p:cNvPicPr>
            <a:picLocks noChangeAspect="1" noChangeArrowheads="1"/>
          </p:cNvPicPr>
          <p:nvPr/>
        </p:nvPicPr>
        <p:blipFill>
          <a:blip r:embed="rId2" cstate="print"/>
          <a:srcRect/>
          <a:stretch>
            <a:fillRect/>
          </a:stretch>
        </p:blipFill>
        <p:spPr bwMode="auto">
          <a:xfrm>
            <a:off x="1905000" y="2209800"/>
            <a:ext cx="6553200" cy="44561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457200" y="0"/>
            <a:ext cx="9058275" cy="1141413"/>
          </a:xfrm>
        </p:spPr>
        <p:txBody>
          <a:bodyPr lIns="90487" tIns="44450" rIns="90487" bIns="44450"/>
          <a:lstStyle/>
          <a:p>
            <a:pPr defTabSz="914400">
              <a:defRPr/>
            </a:pPr>
            <a:r>
              <a:rPr lang="en-US" sz="4000" smtClean="0"/>
              <a:t>Shallow Water Waves</a:t>
            </a:r>
            <a:br>
              <a:rPr lang="en-US" sz="4000" smtClean="0"/>
            </a:br>
            <a:endParaRPr lang="en-US" sz="3600" smtClean="0"/>
          </a:p>
        </p:txBody>
      </p:sp>
      <p:sp>
        <p:nvSpPr>
          <p:cNvPr id="270339" name="Rectangle 3"/>
          <p:cNvSpPr>
            <a:spLocks noGrp="1" noChangeArrowheads="1"/>
          </p:cNvSpPr>
          <p:nvPr>
            <p:ph type="body" sz="half" idx="1"/>
          </p:nvPr>
        </p:nvSpPr>
        <p:spPr>
          <a:xfrm>
            <a:off x="1182688" y="692150"/>
            <a:ext cx="8424862" cy="1524000"/>
          </a:xfrm>
        </p:spPr>
        <p:txBody>
          <a:bodyPr lIns="90487" tIns="44450" rIns="90487" bIns="44450"/>
          <a:lstStyle/>
          <a:p>
            <a:pPr defTabSz="914400">
              <a:lnSpc>
                <a:spcPct val="90000"/>
              </a:lnSpc>
              <a:buFont typeface="Monotype Sorts" charset="2"/>
              <a:buNone/>
              <a:defRPr/>
            </a:pPr>
            <a:r>
              <a:rPr lang="en-US" sz="3200" smtClean="0"/>
              <a:t>Waves interact with the seafloor are known as Orbits of the water molecules become </a:t>
            </a:r>
            <a:r>
              <a:rPr lang="en-US" sz="3200" smtClean="0">
                <a:solidFill>
                  <a:schemeClr val="tx2"/>
                </a:solidFill>
              </a:rPr>
              <a:t>elliptical</a:t>
            </a:r>
            <a:r>
              <a:rPr lang="en-US" sz="3200" smtClean="0"/>
              <a:t>.</a:t>
            </a:r>
          </a:p>
        </p:txBody>
      </p:sp>
      <p:pic>
        <p:nvPicPr>
          <p:cNvPr id="23556" name="Picture 6"/>
          <p:cNvPicPr>
            <a:picLocks noChangeAspect="1" noChangeArrowheads="1"/>
          </p:cNvPicPr>
          <p:nvPr/>
        </p:nvPicPr>
        <p:blipFill>
          <a:blip r:embed="rId2" cstate="print"/>
          <a:srcRect/>
          <a:stretch>
            <a:fillRect/>
          </a:stretch>
        </p:blipFill>
        <p:spPr bwMode="auto">
          <a:xfrm>
            <a:off x="1295400" y="2209800"/>
            <a:ext cx="7848600" cy="4191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0C0C0"/>
        </a:solidFill>
        <a:effectLst/>
      </p:bgPr>
    </p:bg>
    <p:spTree>
      <p:nvGrpSpPr>
        <p:cNvPr id="1" name=""/>
        <p:cNvGrpSpPr/>
        <p:nvPr/>
      </p:nvGrpSpPr>
      <p:grpSpPr>
        <a:xfrm>
          <a:off x="0" y="0"/>
          <a:ext cx="0" cy="0"/>
          <a:chOff x="0" y="0"/>
          <a:chExt cx="0" cy="0"/>
        </a:xfrm>
      </p:grpSpPr>
      <p:pic>
        <p:nvPicPr>
          <p:cNvPr id="6146" name="Picture 2" descr="rogue-wave,1"/>
          <p:cNvPicPr>
            <a:picLocks noChangeAspect="1" noChangeArrowheads="1"/>
          </p:cNvPicPr>
          <p:nvPr/>
        </p:nvPicPr>
        <p:blipFill>
          <a:blip r:embed="rId2" cstate="print"/>
          <a:srcRect/>
          <a:stretch>
            <a:fillRect/>
          </a:stretch>
        </p:blipFill>
        <p:spPr bwMode="auto">
          <a:xfrm>
            <a:off x="4543425" y="1295400"/>
            <a:ext cx="5613400" cy="5105400"/>
          </a:xfrm>
          <a:prstGeom prst="rect">
            <a:avLst/>
          </a:prstGeom>
          <a:noFill/>
          <a:ln w="9525">
            <a:noFill/>
            <a:miter lim="800000"/>
            <a:headEnd/>
            <a:tailEnd/>
          </a:ln>
        </p:spPr>
      </p:pic>
      <p:sp>
        <p:nvSpPr>
          <p:cNvPr id="6147" name="Rectangle 3"/>
          <p:cNvSpPr>
            <a:spLocks noChangeArrowheads="1"/>
          </p:cNvSpPr>
          <p:nvPr/>
        </p:nvSpPr>
        <p:spPr bwMode="auto">
          <a:xfrm>
            <a:off x="822325" y="2540000"/>
            <a:ext cx="3313113" cy="4356100"/>
          </a:xfrm>
          <a:prstGeom prst="rect">
            <a:avLst/>
          </a:prstGeom>
          <a:noFill/>
          <a:ln w="9525">
            <a:solidFill>
              <a:schemeClr val="tx1"/>
            </a:solidFill>
            <a:miter lim="800000"/>
            <a:headEnd/>
            <a:tailEnd/>
          </a:ln>
        </p:spPr>
        <p:txBody>
          <a:bodyPr anchor="ctr">
            <a:spAutoFit/>
          </a:bodyPr>
          <a:lstStyle/>
          <a:p>
            <a:pPr algn="just" eaLnBrk="1" hangingPunct="1"/>
            <a:r>
              <a:rPr lang="en-US" sz="1400" b="1">
                <a:solidFill>
                  <a:srgbClr val="FF3300"/>
                </a:solidFill>
                <a:latin typeface="Verdana" pitchFamily="34" charset="0"/>
              </a:rPr>
              <a:t>21 July 2004</a:t>
            </a:r>
          </a:p>
          <a:p>
            <a:pPr algn="just" eaLnBrk="1" hangingPunct="1"/>
            <a:r>
              <a:rPr lang="en-US" sz="1400" b="1">
                <a:latin typeface="Verdana" pitchFamily="34" charset="0"/>
              </a:rPr>
              <a:t/>
            </a:r>
            <a:br>
              <a:rPr lang="en-US" sz="1400" b="1">
                <a:latin typeface="Verdana" pitchFamily="34" charset="0"/>
              </a:rPr>
            </a:br>
            <a:r>
              <a:rPr lang="en-US" sz="1400" b="1">
                <a:latin typeface="Verdana" pitchFamily="34" charset="0"/>
              </a:rPr>
              <a:t>This rare photo of a </a:t>
            </a:r>
            <a:r>
              <a:rPr lang="en-US" sz="1400" b="1">
                <a:solidFill>
                  <a:srgbClr val="0000FF"/>
                </a:solidFill>
                <a:latin typeface="Verdana" pitchFamily="34" charset="0"/>
              </a:rPr>
              <a:t>rogue wave</a:t>
            </a:r>
            <a:r>
              <a:rPr lang="en-US" sz="1400" b="1">
                <a:latin typeface="Verdana" pitchFamily="34" charset="0"/>
              </a:rPr>
              <a:t> was taken by first mate Philippe Lijour aboard the supertanker Esso Languedoc, during a storm off Durban in South Africa in 1980. The mast seen starboard in the photo stands 25 metres above mean sea level. The wave approached the ship from behind before breaking over the deck, but in this case caused only minor damage. The mean wave height at the time was between 5-10 metres.</a:t>
            </a:r>
            <a:r>
              <a:rPr lang="en-US" sz="1400">
                <a:latin typeface="Verdana" pitchFamily="34" charset="0"/>
              </a:rPr>
              <a:t> </a:t>
            </a:r>
            <a:br>
              <a:rPr lang="en-US" sz="1400">
                <a:latin typeface="Verdana" pitchFamily="34" charset="0"/>
              </a:rPr>
            </a:br>
            <a:r>
              <a:rPr lang="en-US" sz="1400">
                <a:latin typeface="Verdana" pitchFamily="34" charset="0"/>
              </a:rPr>
              <a:t/>
            </a:r>
            <a:br>
              <a:rPr lang="en-US" sz="1400">
                <a:latin typeface="Verdana" pitchFamily="34" charset="0"/>
              </a:rPr>
            </a:br>
            <a:endParaRPr lang="en-US" sz="1400">
              <a:latin typeface="Verdana" pitchFamily="34" charset="0"/>
            </a:endParaRPr>
          </a:p>
        </p:txBody>
      </p:sp>
      <p:pic>
        <p:nvPicPr>
          <p:cNvPr id="6148" name="Picture 4" descr="Merchant ship"/>
          <p:cNvPicPr>
            <a:picLocks noChangeAspect="1" noChangeArrowheads="1"/>
          </p:cNvPicPr>
          <p:nvPr/>
        </p:nvPicPr>
        <p:blipFill>
          <a:blip r:embed="rId3" cstate="print"/>
          <a:srcRect/>
          <a:stretch>
            <a:fillRect/>
          </a:stretch>
        </p:blipFill>
        <p:spPr bwMode="auto">
          <a:xfrm>
            <a:off x="171450" y="228600"/>
            <a:ext cx="4286250" cy="2505075"/>
          </a:xfrm>
          <a:prstGeom prst="rect">
            <a:avLst/>
          </a:prstGeom>
          <a:noFill/>
          <a:ln w="12700">
            <a:solidFill>
              <a:srgbClr val="000000"/>
            </a:solidFill>
            <a:miter lim="800000"/>
            <a:headEnd/>
            <a:tailEnd/>
          </a:ln>
        </p:spPr>
      </p:pic>
      <p:sp>
        <p:nvSpPr>
          <p:cNvPr id="6149" name="Text Box 5"/>
          <p:cNvSpPr txBox="1">
            <a:spLocks noChangeArrowheads="1"/>
          </p:cNvSpPr>
          <p:nvPr/>
        </p:nvSpPr>
        <p:spPr bwMode="auto">
          <a:xfrm>
            <a:off x="5011738" y="349250"/>
            <a:ext cx="4075112" cy="641350"/>
          </a:xfrm>
          <a:prstGeom prst="rect">
            <a:avLst/>
          </a:prstGeom>
          <a:noFill/>
          <a:ln w="9525">
            <a:noFill/>
            <a:miter lim="800000"/>
            <a:headEnd/>
            <a:tailEnd/>
          </a:ln>
        </p:spPr>
        <p:txBody>
          <a:bodyPr wrap="none">
            <a:spAutoFit/>
          </a:bodyPr>
          <a:lstStyle/>
          <a:p>
            <a:r>
              <a:rPr lang="en-US" sz="3600" b="1">
                <a:solidFill>
                  <a:srgbClr val="0000FF"/>
                </a:solidFill>
                <a:latin typeface="Verdana" pitchFamily="34" charset="0"/>
              </a:rPr>
              <a:t>Ocean Waves</a:t>
            </a: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609600" y="304800"/>
            <a:ext cx="9058275" cy="1141413"/>
          </a:xfrm>
        </p:spPr>
        <p:txBody>
          <a:bodyPr lIns="90487" tIns="44450" rIns="90487" bIns="44450"/>
          <a:lstStyle/>
          <a:p>
            <a:pPr defTabSz="914400">
              <a:defRPr/>
            </a:pPr>
            <a:r>
              <a:rPr lang="en-US" smtClean="0"/>
              <a:t>Life History of Ocean Waves</a:t>
            </a:r>
          </a:p>
        </p:txBody>
      </p:sp>
      <p:sp>
        <p:nvSpPr>
          <p:cNvPr id="283651" name="Rectangle 3"/>
          <p:cNvSpPr>
            <a:spLocks noGrp="1" noChangeArrowheads="1"/>
          </p:cNvSpPr>
          <p:nvPr>
            <p:ph type="body" idx="1"/>
          </p:nvPr>
        </p:nvSpPr>
        <p:spPr>
          <a:xfrm>
            <a:off x="762000" y="1295400"/>
            <a:ext cx="8943975" cy="4111625"/>
          </a:xfrm>
        </p:spPr>
        <p:txBody>
          <a:bodyPr lIns="90487" tIns="44450" rIns="90487" bIns="44450"/>
          <a:lstStyle/>
          <a:p>
            <a:pPr defTabSz="914400">
              <a:defRPr/>
            </a:pPr>
            <a:r>
              <a:rPr lang="en-US" smtClean="0"/>
              <a:t>Waves originate in the fetch area. This area is characterized by a “confused” sea state with extensive </a:t>
            </a:r>
            <a:r>
              <a:rPr lang="en-US" smtClean="0">
                <a:solidFill>
                  <a:schemeClr val="tx2"/>
                </a:solidFill>
              </a:rPr>
              <a:t>wave interference.</a:t>
            </a:r>
            <a:r>
              <a:rPr lang="en-US" smtClean="0">
                <a:solidFill>
                  <a:schemeClr val="hlink"/>
                </a:solidFill>
              </a:rPr>
              <a:t> </a:t>
            </a:r>
            <a:r>
              <a:rPr lang="en-US" smtClean="0"/>
              <a:t>This interference may be </a:t>
            </a:r>
          </a:p>
          <a:p>
            <a:pPr lvl="1" indent="-285750" defTabSz="914400">
              <a:defRPr/>
            </a:pPr>
            <a:r>
              <a:rPr lang="en-US" smtClean="0"/>
              <a:t>Constructive</a:t>
            </a:r>
          </a:p>
          <a:p>
            <a:pPr lvl="1" indent="-285750" defTabSz="914400">
              <a:defRPr/>
            </a:pPr>
            <a:r>
              <a:rPr lang="en-US" smtClean="0"/>
              <a:t>Destructive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xfrm>
            <a:off x="571500" y="228600"/>
            <a:ext cx="9058275" cy="1143000"/>
          </a:xfrm>
        </p:spPr>
        <p:txBody>
          <a:bodyPr lIns="90487" tIns="44450" rIns="90487" bIns="44450"/>
          <a:lstStyle/>
          <a:p>
            <a:pPr defTabSz="914400">
              <a:defRPr/>
            </a:pPr>
            <a:r>
              <a:rPr lang="en-US" smtClean="0"/>
              <a:t>Rogue Waves?</a:t>
            </a:r>
            <a:br>
              <a:rPr lang="en-US" smtClean="0"/>
            </a:br>
            <a:endParaRPr lang="en-US" sz="1800" smtClean="0"/>
          </a:p>
        </p:txBody>
      </p:sp>
      <p:sp>
        <p:nvSpPr>
          <p:cNvPr id="284675" name="Rectangle 3"/>
          <p:cNvSpPr>
            <a:spLocks noGrp="1" noChangeArrowheads="1"/>
          </p:cNvSpPr>
          <p:nvPr>
            <p:ph type="body" sz="half" idx="1"/>
          </p:nvPr>
        </p:nvSpPr>
        <p:spPr>
          <a:xfrm>
            <a:off x="750888" y="1752600"/>
            <a:ext cx="3849687" cy="4114800"/>
          </a:xfrm>
        </p:spPr>
        <p:txBody>
          <a:bodyPr lIns="90487" tIns="44450" rIns="90487" bIns="44450"/>
          <a:lstStyle/>
          <a:p>
            <a:pPr defTabSz="914400">
              <a:defRPr/>
            </a:pPr>
            <a:r>
              <a:rPr lang="en-US" sz="2800" dirty="0" smtClean="0">
                <a:solidFill>
                  <a:schemeClr val="tx2"/>
                </a:solidFill>
              </a:rPr>
              <a:t>Constructive wave interference</a:t>
            </a:r>
            <a:r>
              <a:rPr lang="en-US" sz="2800" dirty="0" smtClean="0">
                <a:solidFill>
                  <a:schemeClr val="hlink"/>
                </a:solidFill>
              </a:rPr>
              <a:t> </a:t>
            </a:r>
            <a:r>
              <a:rPr lang="en-US" sz="2800" dirty="0" smtClean="0"/>
              <a:t>occurs when several wave crests and/or troughs coincide.  The crests build up and the troughs build down. </a:t>
            </a:r>
            <a:r>
              <a:rPr lang="en-US" sz="2800" smtClean="0"/>
              <a:t>Rogue waves!</a:t>
            </a:r>
          </a:p>
        </p:txBody>
      </p:sp>
      <p:pic>
        <p:nvPicPr>
          <p:cNvPr id="25604" name="Picture 7"/>
          <p:cNvPicPr>
            <a:picLocks noChangeAspect="1" noChangeArrowheads="1"/>
          </p:cNvPicPr>
          <p:nvPr/>
        </p:nvPicPr>
        <p:blipFill>
          <a:blip r:embed="rId2" cstate="print"/>
          <a:srcRect/>
          <a:stretch>
            <a:fillRect/>
          </a:stretch>
        </p:blipFill>
        <p:spPr bwMode="auto">
          <a:xfrm>
            <a:off x="5105400" y="1828800"/>
            <a:ext cx="4495800" cy="375285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norweigian-dream-bow.jpg"/>
          <p:cNvPicPr>
            <a:picLocks noChangeAspect="1"/>
          </p:cNvPicPr>
          <p:nvPr/>
        </p:nvPicPr>
        <p:blipFill>
          <a:blip r:embed="rId2" cstate="print"/>
          <a:srcRect/>
          <a:stretch>
            <a:fillRect/>
          </a:stretch>
        </p:blipFill>
        <p:spPr bwMode="auto">
          <a:xfrm>
            <a:off x="0" y="0"/>
            <a:ext cx="10287000" cy="6858000"/>
          </a:xfrm>
          <a:prstGeom prst="rect">
            <a:avLst/>
          </a:prstGeom>
          <a:noFill/>
          <a:ln w="9525">
            <a:noFill/>
            <a:miter lim="800000"/>
            <a:headEnd/>
            <a:tailEnd/>
          </a:ln>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l="28593" t="29167" r="39999" b="6667"/>
          <a:stretch>
            <a:fillRect/>
          </a:stretch>
        </p:blipFill>
        <p:spPr bwMode="auto">
          <a:xfrm>
            <a:off x="0" y="0"/>
            <a:ext cx="5967413" cy="6858000"/>
          </a:xfrm>
          <a:prstGeom prst="rect">
            <a:avLst/>
          </a:prstGeom>
          <a:noFill/>
          <a:ln w="12700">
            <a:noFill/>
            <a:miter lim="800000"/>
            <a:headEnd/>
            <a:tailEnd/>
          </a:ln>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lIns="90487" tIns="44450" rIns="90487" bIns="44450"/>
          <a:lstStyle/>
          <a:p>
            <a:pPr defTabSz="914400">
              <a:defRPr/>
            </a:pPr>
            <a:r>
              <a:rPr lang="en-US" smtClean="0"/>
              <a:t>Destructive Waves</a:t>
            </a:r>
            <a:br>
              <a:rPr lang="en-US" smtClean="0"/>
            </a:br>
            <a:endParaRPr lang="en-US" sz="3600" smtClean="0"/>
          </a:p>
        </p:txBody>
      </p:sp>
      <p:sp>
        <p:nvSpPr>
          <p:cNvPr id="285699" name="Rectangle 3"/>
          <p:cNvSpPr>
            <a:spLocks noGrp="1" noChangeArrowheads="1"/>
          </p:cNvSpPr>
          <p:nvPr>
            <p:ph type="body" sz="half" idx="1"/>
          </p:nvPr>
        </p:nvSpPr>
        <p:spPr>
          <a:xfrm>
            <a:off x="771525" y="1978025"/>
            <a:ext cx="4384675" cy="4111625"/>
          </a:xfrm>
        </p:spPr>
        <p:txBody>
          <a:bodyPr lIns="90487" tIns="44450" rIns="90487" bIns="44450"/>
          <a:lstStyle/>
          <a:p>
            <a:pPr defTabSz="914400">
              <a:defRPr/>
            </a:pPr>
            <a:r>
              <a:rPr lang="en-US" sz="2800" smtClean="0">
                <a:solidFill>
                  <a:schemeClr val="tx2"/>
                </a:solidFill>
              </a:rPr>
              <a:t>Destructive wave interference</a:t>
            </a:r>
            <a:r>
              <a:rPr lang="en-US" sz="2800" smtClean="0">
                <a:solidFill>
                  <a:schemeClr val="hlink"/>
                </a:solidFill>
              </a:rPr>
              <a:t> </a:t>
            </a:r>
            <a:r>
              <a:rPr lang="en-US" sz="2800" smtClean="0"/>
              <a:t>occurs when the crest of one wave coincides with the trough of another wave resulting in a cancellation or drop in wave height.</a:t>
            </a:r>
          </a:p>
        </p:txBody>
      </p:sp>
      <p:pic>
        <p:nvPicPr>
          <p:cNvPr id="28676" name="Picture 5"/>
          <p:cNvPicPr>
            <a:picLocks noChangeAspect="1" noChangeArrowheads="1"/>
          </p:cNvPicPr>
          <p:nvPr/>
        </p:nvPicPr>
        <p:blipFill>
          <a:blip r:embed="rId2" cstate="print"/>
          <a:srcRect/>
          <a:stretch>
            <a:fillRect/>
          </a:stretch>
        </p:blipFill>
        <p:spPr bwMode="auto">
          <a:xfrm>
            <a:off x="5257800" y="1905000"/>
            <a:ext cx="4572000" cy="4017963"/>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442370" name="Object 2"/>
          <p:cNvGraphicFramePr>
            <a:graphicFrameLocks noChangeAspect="1"/>
          </p:cNvGraphicFramePr>
          <p:nvPr/>
        </p:nvGraphicFramePr>
        <p:xfrm>
          <a:off x="4200525" y="76200"/>
          <a:ext cx="5314950" cy="6629400"/>
        </p:xfrm>
        <a:graphic>
          <a:graphicData uri="http://schemas.openxmlformats.org/presentationml/2006/ole">
            <mc:AlternateContent xmlns:mc="http://schemas.openxmlformats.org/markup-compatibility/2006">
              <mc:Choice xmlns:v="urn:schemas-microsoft-com:vml" Requires="v">
                <p:oleObj spid="_x0000_s2051" name="Image" r:id="rId3" imgW="6689024" imgH="5359756" progId="Photoshop.Image.5">
                  <p:embed/>
                </p:oleObj>
              </mc:Choice>
              <mc:Fallback>
                <p:oleObj name="Image" r:id="rId3" imgW="6689024" imgH="5359756"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39749" t="3081" r="6715" b="3149"/>
                      <a:stretch>
                        <a:fillRect/>
                      </a:stretch>
                    </p:blipFill>
                    <p:spPr bwMode="auto">
                      <a:xfrm>
                        <a:off x="4200525" y="76200"/>
                        <a:ext cx="531495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3"/>
          <p:cNvSpPr txBox="1">
            <a:spLocks noChangeArrowheads="1"/>
          </p:cNvSpPr>
          <p:nvPr/>
        </p:nvSpPr>
        <p:spPr bwMode="auto">
          <a:xfrm>
            <a:off x="257175" y="228600"/>
            <a:ext cx="3789363" cy="581025"/>
          </a:xfrm>
          <a:prstGeom prst="rect">
            <a:avLst/>
          </a:prstGeom>
          <a:noFill/>
          <a:ln w="9525">
            <a:noFill/>
            <a:miter lim="800000"/>
            <a:headEnd/>
            <a:tailEnd/>
          </a:ln>
        </p:spPr>
        <p:txBody>
          <a:bodyPr>
            <a:spAutoFit/>
          </a:bodyPr>
          <a:lstStyle/>
          <a:p>
            <a:r>
              <a:rPr lang="en-US" sz="1600" b="1">
                <a:solidFill>
                  <a:schemeClr val="hlink"/>
                </a:solidFill>
                <a:latin typeface="Verdana" pitchFamily="34" charset="0"/>
              </a:rPr>
              <a:t>The particle orbit are not always circles !</a:t>
            </a:r>
          </a:p>
        </p:txBody>
      </p:sp>
      <p:sp>
        <p:nvSpPr>
          <p:cNvPr id="442372" name="Text Box 4"/>
          <p:cNvSpPr txBox="1">
            <a:spLocks noChangeArrowheads="1"/>
          </p:cNvSpPr>
          <p:nvPr/>
        </p:nvSpPr>
        <p:spPr bwMode="auto">
          <a:xfrm>
            <a:off x="1114425" y="1219200"/>
            <a:ext cx="2486025" cy="396875"/>
          </a:xfrm>
          <a:prstGeom prst="rect">
            <a:avLst/>
          </a:prstGeom>
          <a:noFill/>
          <a:ln w="9525">
            <a:noFill/>
            <a:miter lim="800000"/>
            <a:headEnd/>
            <a:tailEnd/>
          </a:ln>
        </p:spPr>
        <p:txBody>
          <a:bodyPr>
            <a:spAutoFit/>
          </a:bodyPr>
          <a:lstStyle/>
          <a:p>
            <a:pPr algn="ctr"/>
            <a:r>
              <a:rPr lang="en-US" sz="2000" b="1">
                <a:solidFill>
                  <a:srgbClr val="0000FF"/>
                </a:solidFill>
                <a:latin typeface="Verdana" pitchFamily="34" charset="0"/>
              </a:rPr>
              <a:t>DEEP OCEAN</a:t>
            </a:r>
          </a:p>
        </p:txBody>
      </p:sp>
      <p:sp>
        <p:nvSpPr>
          <p:cNvPr id="442373" name="Text Box 5"/>
          <p:cNvSpPr txBox="1">
            <a:spLocks noChangeArrowheads="1"/>
          </p:cNvSpPr>
          <p:nvPr/>
        </p:nvSpPr>
        <p:spPr bwMode="auto">
          <a:xfrm>
            <a:off x="1028700" y="5257800"/>
            <a:ext cx="2486025" cy="701675"/>
          </a:xfrm>
          <a:prstGeom prst="rect">
            <a:avLst/>
          </a:prstGeom>
          <a:noFill/>
          <a:ln w="9525">
            <a:noFill/>
            <a:miter lim="800000"/>
            <a:headEnd/>
            <a:tailEnd/>
          </a:ln>
        </p:spPr>
        <p:txBody>
          <a:bodyPr>
            <a:spAutoFit/>
          </a:bodyPr>
          <a:lstStyle/>
          <a:p>
            <a:pPr algn="ctr"/>
            <a:r>
              <a:rPr lang="en-US" sz="2000" b="1">
                <a:solidFill>
                  <a:srgbClr val="0000FF"/>
                </a:solidFill>
                <a:latin typeface="Verdana" pitchFamily="34" charset="0"/>
              </a:rPr>
              <a:t>SHALLOW WATERS</a:t>
            </a:r>
          </a:p>
        </p:txBody>
      </p:sp>
      <p:sp>
        <p:nvSpPr>
          <p:cNvPr id="442374" name="Line 6"/>
          <p:cNvSpPr>
            <a:spLocks noChangeShapeType="1"/>
          </p:cNvSpPr>
          <p:nvPr/>
        </p:nvSpPr>
        <p:spPr bwMode="auto">
          <a:xfrm>
            <a:off x="2314575" y="1752600"/>
            <a:ext cx="0" cy="3429000"/>
          </a:xfrm>
          <a:prstGeom prst="line">
            <a:avLst/>
          </a:prstGeom>
          <a:noFill/>
          <a:ln w="25400">
            <a:solidFill>
              <a:schemeClr val="tx2"/>
            </a:solidFill>
            <a:round/>
            <a:headEnd type="arrow" w="med" len="med"/>
            <a:tailEnd type="arrow" w="med" len="med"/>
          </a:ln>
        </p:spPr>
        <p:txBody>
          <a:bodyPr/>
          <a:lstStyle/>
          <a:p>
            <a:endParaRPr lang="en-US"/>
          </a:p>
        </p:txBody>
      </p:sp>
      <p:sp>
        <p:nvSpPr>
          <p:cNvPr id="442375" name="Text Box 7"/>
          <p:cNvSpPr txBox="1">
            <a:spLocks noChangeArrowheads="1"/>
          </p:cNvSpPr>
          <p:nvPr/>
        </p:nvSpPr>
        <p:spPr bwMode="auto">
          <a:xfrm>
            <a:off x="1114425" y="3124200"/>
            <a:ext cx="2486025" cy="701675"/>
          </a:xfrm>
          <a:prstGeom prst="rect">
            <a:avLst/>
          </a:prstGeom>
          <a:noFill/>
          <a:ln w="9525">
            <a:noFill/>
            <a:miter lim="800000"/>
            <a:headEnd/>
            <a:tailEnd/>
          </a:ln>
        </p:spPr>
        <p:txBody>
          <a:bodyPr>
            <a:spAutoFit/>
          </a:bodyPr>
          <a:lstStyle/>
          <a:p>
            <a:pPr algn="ctr"/>
            <a:r>
              <a:rPr lang="en-US" sz="2000" b="1">
                <a:solidFill>
                  <a:srgbClr val="0000FF"/>
                </a:solidFill>
                <a:latin typeface="Verdana" pitchFamily="34" charset="0"/>
              </a:rPr>
              <a:t>Intermediate depth</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23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2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23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2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2" grpId="0"/>
      <p:bldP spid="442373" grpId="0"/>
      <p:bldP spid="442374" grpId="0" animBg="1"/>
      <p:bldP spid="442375"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ZA" sz="4000" smtClean="0"/>
              <a:t>Symbolic description of Waves</a:t>
            </a:r>
            <a:br>
              <a:rPr lang="en-ZA" sz="4000" smtClean="0"/>
            </a:br>
            <a:endParaRPr lang="en-ZA" sz="4000" smtClean="0"/>
          </a:p>
        </p:txBody>
      </p:sp>
      <p:sp>
        <p:nvSpPr>
          <p:cNvPr id="379907" name="Rectangle 3"/>
          <p:cNvSpPr>
            <a:spLocks noGrp="1" noChangeArrowheads="1"/>
          </p:cNvSpPr>
          <p:nvPr>
            <p:ph type="body" idx="1"/>
          </p:nvPr>
        </p:nvSpPr>
        <p:spPr/>
        <p:txBody>
          <a:bodyPr/>
          <a:lstStyle/>
          <a:p>
            <a:pPr>
              <a:defRPr/>
            </a:pPr>
            <a:r>
              <a:rPr lang="en-ZA" sz="3300" smtClean="0">
                <a:latin typeface="Times New Roman" pitchFamily="18" charset="0"/>
              </a:rPr>
              <a:t>period </a:t>
            </a:r>
            <a:r>
              <a:rPr lang="en-ZA" sz="3300" smtClean="0">
                <a:solidFill>
                  <a:srgbClr val="00A495"/>
                </a:solidFill>
                <a:latin typeface="Times New Roman" pitchFamily="18" charset="0"/>
              </a:rPr>
              <a:t>τ</a:t>
            </a:r>
            <a:r>
              <a:rPr lang="en-ZA" sz="3300" smtClean="0">
                <a:latin typeface="Times New Roman" pitchFamily="18" charset="0"/>
              </a:rPr>
              <a:t> </a:t>
            </a:r>
          </a:p>
          <a:p>
            <a:pPr>
              <a:defRPr/>
            </a:pPr>
            <a:r>
              <a:rPr lang="en-ZA" sz="3300" smtClean="0">
                <a:latin typeface="Times New Roman" pitchFamily="18" charset="0"/>
              </a:rPr>
              <a:t>frequency </a:t>
            </a:r>
            <a:r>
              <a:rPr lang="en-ZA" sz="3300" i="1" smtClean="0">
                <a:solidFill>
                  <a:srgbClr val="00A495"/>
                </a:solidFill>
                <a:latin typeface="Times New Roman" pitchFamily="18" charset="0"/>
              </a:rPr>
              <a:t>f</a:t>
            </a:r>
            <a:r>
              <a:rPr lang="en-ZA" sz="3300" smtClean="0">
                <a:solidFill>
                  <a:srgbClr val="00A495"/>
                </a:solidFill>
                <a:latin typeface="Times New Roman" pitchFamily="18" charset="0"/>
              </a:rPr>
              <a:t> = 1 / τ</a:t>
            </a:r>
            <a:r>
              <a:rPr lang="en-ZA" sz="3300" smtClean="0">
                <a:latin typeface="Times New Roman" pitchFamily="18" charset="0"/>
              </a:rPr>
              <a:t> </a:t>
            </a:r>
          </a:p>
          <a:p>
            <a:pPr>
              <a:defRPr/>
            </a:pPr>
            <a:r>
              <a:rPr lang="en-ZA" sz="3300" smtClean="0">
                <a:latin typeface="Times New Roman" pitchFamily="18" charset="0"/>
              </a:rPr>
              <a:t>wavelength </a:t>
            </a:r>
            <a:r>
              <a:rPr lang="en-ZA" sz="3300" smtClean="0">
                <a:solidFill>
                  <a:srgbClr val="00A495"/>
                </a:solidFill>
                <a:latin typeface="Times New Roman" pitchFamily="18" charset="0"/>
              </a:rPr>
              <a:t>λ</a:t>
            </a:r>
            <a:r>
              <a:rPr lang="en-ZA" sz="3300" smtClean="0">
                <a:latin typeface="Times New Roman" pitchFamily="18" charset="0"/>
              </a:rPr>
              <a:t> </a:t>
            </a:r>
          </a:p>
          <a:p>
            <a:pPr>
              <a:defRPr/>
            </a:pPr>
            <a:r>
              <a:rPr lang="en-ZA" sz="3300" smtClean="0">
                <a:latin typeface="Times New Roman" pitchFamily="18" charset="0"/>
              </a:rPr>
              <a:t>wave speed </a:t>
            </a:r>
            <a:r>
              <a:rPr lang="en-ZA" sz="3300" smtClean="0">
                <a:solidFill>
                  <a:srgbClr val="00A495"/>
                </a:solidFill>
                <a:latin typeface="Times New Roman" pitchFamily="18" charset="0"/>
              </a:rPr>
              <a:t>c = λ / τ </a:t>
            </a:r>
          </a:p>
          <a:p>
            <a:pPr>
              <a:defRPr/>
            </a:pPr>
            <a:r>
              <a:rPr lang="en-ZA" sz="3300" smtClean="0">
                <a:latin typeface="Times New Roman" pitchFamily="18" charset="0"/>
              </a:rPr>
              <a:t>wave height </a:t>
            </a:r>
            <a:r>
              <a:rPr lang="en-ZA" sz="3300" i="1" smtClean="0">
                <a:solidFill>
                  <a:srgbClr val="00A495"/>
                </a:solidFill>
                <a:latin typeface="Times New Roman" pitchFamily="18" charset="0"/>
              </a:rPr>
              <a:t>H</a:t>
            </a:r>
            <a:r>
              <a:rPr lang="en-ZA" sz="3300" smtClean="0">
                <a:solidFill>
                  <a:srgbClr val="00A495"/>
                </a:solidFill>
                <a:latin typeface="Times New Roman" pitchFamily="18" charset="0"/>
              </a:rPr>
              <a:t> = 2</a:t>
            </a:r>
            <a:r>
              <a:rPr lang="en-ZA" sz="3300" i="1" smtClean="0">
                <a:solidFill>
                  <a:srgbClr val="00A495"/>
                </a:solidFill>
                <a:latin typeface="Times New Roman" pitchFamily="18" charset="0"/>
              </a:rPr>
              <a:t>A</a:t>
            </a:r>
            <a:r>
              <a:rPr lang="en-ZA" sz="3300" smtClean="0">
                <a:latin typeface="Times New Roman" pitchFamily="18" charset="0"/>
              </a:rPr>
              <a:t> (</a:t>
            </a:r>
            <a:r>
              <a:rPr lang="en-ZA" sz="3300" i="1" smtClean="0">
                <a:latin typeface="Times New Roman" pitchFamily="18" charset="0"/>
              </a:rPr>
              <a:t>A</a:t>
            </a:r>
            <a:r>
              <a:rPr lang="en-ZA" sz="3300" smtClean="0">
                <a:latin typeface="Times New Roman" pitchFamily="18" charset="0"/>
              </a:rPr>
              <a:t> = amplitude = 50%</a:t>
            </a:r>
            <a:r>
              <a:rPr lang="en-ZA" sz="3300" i="1" smtClean="0">
                <a:latin typeface="Times New Roman" pitchFamily="18" charset="0"/>
              </a:rPr>
              <a:t>H</a:t>
            </a:r>
            <a:r>
              <a:rPr lang="en-ZA" sz="3300" smtClean="0">
                <a:latin typeface="Times New Roman" pitchFamily="18" charset="0"/>
              </a:rPr>
              <a:t>) </a:t>
            </a:r>
          </a:p>
          <a:p>
            <a:pPr>
              <a:defRPr/>
            </a:pPr>
            <a:r>
              <a:rPr lang="en-ZA" sz="3300" smtClean="0">
                <a:latin typeface="Times New Roman" pitchFamily="18" charset="0"/>
              </a:rPr>
              <a:t>wave steepness </a:t>
            </a:r>
            <a:r>
              <a:rPr lang="en-ZA" sz="3300" smtClean="0">
                <a:solidFill>
                  <a:srgbClr val="00A495"/>
                </a:solidFill>
                <a:latin typeface="Times New Roman" pitchFamily="18" charset="0"/>
              </a:rPr>
              <a:t>Δ = </a:t>
            </a:r>
            <a:r>
              <a:rPr lang="en-ZA" sz="3300" i="1" smtClean="0">
                <a:solidFill>
                  <a:srgbClr val="00A495"/>
                </a:solidFill>
                <a:latin typeface="Times New Roman" pitchFamily="18" charset="0"/>
              </a:rPr>
              <a:t>H</a:t>
            </a:r>
            <a:r>
              <a:rPr lang="en-ZA" sz="3300" smtClean="0">
                <a:solidFill>
                  <a:srgbClr val="00A495"/>
                </a:solidFill>
                <a:latin typeface="Times New Roman" pitchFamily="18" charset="0"/>
              </a:rPr>
              <a:t> / λ</a:t>
            </a:r>
            <a:r>
              <a:rPr lang="en-ZA" sz="3300" smtClean="0">
                <a:latin typeface="Times New Roman" pitchFamily="18" charset="0"/>
              </a:rPr>
              <a:t> </a:t>
            </a:r>
          </a:p>
          <a:p>
            <a:pPr>
              <a:defRPr/>
            </a:pPr>
            <a:endParaRPr lang="en-ZA" sz="3300" smtClean="0">
              <a:latin typeface="Times New Roman"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0" name="Rectangle 4"/>
          <p:cNvSpPr>
            <a:spLocks noGrp="1" noChangeArrowheads="1"/>
          </p:cNvSpPr>
          <p:nvPr>
            <p:ph type="title"/>
          </p:nvPr>
        </p:nvSpPr>
        <p:spPr/>
        <p:txBody>
          <a:bodyPr/>
          <a:lstStyle/>
          <a:p>
            <a:pPr>
              <a:defRPr/>
            </a:pPr>
            <a:endParaRPr lang="en-ZA"/>
          </a:p>
        </p:txBody>
      </p:sp>
      <p:pic>
        <p:nvPicPr>
          <p:cNvPr id="30723" name="Picture 6" descr="wwr228"/>
          <p:cNvPicPr>
            <a:picLocks noGrp="1" noChangeAspect="1" noChangeArrowheads="1"/>
          </p:cNvPicPr>
          <p:nvPr>
            <p:ph idx="1"/>
          </p:nvPr>
        </p:nvPicPr>
        <p:blipFill>
          <a:blip r:embed="rId2" cstate="print"/>
          <a:srcRect/>
          <a:stretch>
            <a:fillRect/>
          </a:stretch>
        </p:blipFill>
        <p:spPr>
          <a:xfrm>
            <a:off x="134938" y="1916113"/>
            <a:ext cx="10152062" cy="3627437"/>
          </a:xfrm>
          <a:noFill/>
        </p:spPr>
      </p:pic>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771525" y="152400"/>
            <a:ext cx="8743950" cy="1143000"/>
          </a:xfrm>
        </p:spPr>
        <p:txBody>
          <a:bodyPr lIns="90487" tIns="44450" rIns="90487" bIns="44450"/>
          <a:lstStyle/>
          <a:p>
            <a:pPr defTabSz="914400">
              <a:defRPr/>
            </a:pPr>
            <a:r>
              <a:rPr lang="en-US" smtClean="0"/>
              <a:t>Wave Motion with Depth</a:t>
            </a:r>
            <a:br>
              <a:rPr lang="en-US" smtClean="0"/>
            </a:br>
            <a:endParaRPr lang="en-US" sz="1800" smtClean="0"/>
          </a:p>
        </p:txBody>
      </p:sp>
      <p:pic>
        <p:nvPicPr>
          <p:cNvPr id="31747" name="Picture 3"/>
          <p:cNvPicPr>
            <a:picLocks noChangeAspect="1" noChangeArrowheads="1"/>
          </p:cNvPicPr>
          <p:nvPr/>
        </p:nvPicPr>
        <p:blipFill>
          <a:blip r:embed="rId2" cstate="print"/>
          <a:srcRect/>
          <a:stretch>
            <a:fillRect/>
          </a:stretch>
        </p:blipFill>
        <p:spPr bwMode="auto">
          <a:xfrm>
            <a:off x="966788" y="879475"/>
            <a:ext cx="8712200" cy="5978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1265238" y="-171450"/>
            <a:ext cx="9058276" cy="1141413"/>
          </a:xfrm>
        </p:spPr>
        <p:txBody>
          <a:bodyPr lIns="90487" tIns="44450" rIns="90487" bIns="44450"/>
          <a:lstStyle/>
          <a:p>
            <a:pPr defTabSz="914400">
              <a:defRPr/>
            </a:pPr>
            <a:r>
              <a:rPr lang="en-US" sz="4000" smtClean="0"/>
              <a:t>Motion of Water Particles</a:t>
            </a:r>
            <a:endParaRPr lang="en-US" sz="1800" smtClean="0"/>
          </a:p>
        </p:txBody>
      </p:sp>
      <p:pic>
        <p:nvPicPr>
          <p:cNvPr id="32771" name="Picture 5"/>
          <p:cNvPicPr>
            <a:picLocks noChangeAspect="1" noChangeArrowheads="1"/>
          </p:cNvPicPr>
          <p:nvPr/>
        </p:nvPicPr>
        <p:blipFill>
          <a:blip r:embed="rId2" cstate="print"/>
          <a:srcRect l="56630"/>
          <a:stretch>
            <a:fillRect/>
          </a:stretch>
        </p:blipFill>
        <p:spPr bwMode="auto">
          <a:xfrm>
            <a:off x="390525" y="1341438"/>
            <a:ext cx="3927475" cy="5256212"/>
          </a:xfrm>
          <a:prstGeom prst="rect">
            <a:avLst/>
          </a:prstGeom>
          <a:noFill/>
          <a:ln w="9525">
            <a:noFill/>
            <a:miter lim="800000"/>
            <a:headEnd/>
            <a:tailEnd/>
          </a:ln>
        </p:spPr>
      </p:pic>
      <p:pic>
        <p:nvPicPr>
          <p:cNvPr id="32772" name="Picture 7" descr="lilo"/>
          <p:cNvPicPr>
            <a:picLocks noGrp="1" noChangeAspect="1" noChangeArrowheads="1"/>
          </p:cNvPicPr>
          <p:nvPr>
            <p:ph idx="1"/>
          </p:nvPr>
        </p:nvPicPr>
        <p:blipFill>
          <a:blip r:embed="rId3" cstate="print"/>
          <a:srcRect/>
          <a:stretch>
            <a:fillRect/>
          </a:stretch>
        </p:blipFill>
        <p:spPr>
          <a:xfrm>
            <a:off x="5287963" y="2465388"/>
            <a:ext cx="4392612" cy="4392612"/>
          </a:xfrm>
          <a:noFill/>
        </p:spPr>
      </p:pic>
      <p:sp>
        <p:nvSpPr>
          <p:cNvPr id="267273" name="Rectangle 9"/>
          <p:cNvSpPr>
            <a:spLocks noChangeArrowheads="1"/>
          </p:cNvSpPr>
          <p:nvPr/>
        </p:nvSpPr>
        <p:spPr bwMode="auto">
          <a:xfrm>
            <a:off x="4994275" y="765175"/>
            <a:ext cx="4686300" cy="1727200"/>
          </a:xfrm>
          <a:prstGeom prst="rect">
            <a:avLst/>
          </a:prstGeom>
          <a:solidFill>
            <a:srgbClr val="CC99FF">
              <a:alpha val="22000"/>
            </a:srgbClr>
          </a:solidFill>
          <a:ln w="12700">
            <a:noFill/>
            <a:miter lim="800000"/>
            <a:headEnd/>
            <a:tailEnd/>
          </a:ln>
          <a:effectLst/>
        </p:spPr>
        <p:txBody>
          <a:bodyPr lIns="93096" tIns="46548" rIns="93096" bIns="46548"/>
          <a:lstStyle/>
          <a:p>
            <a:pPr marL="342900" indent="-342900" defTabSz="685800">
              <a:lnSpc>
                <a:spcPct val="80000"/>
              </a:lnSpc>
              <a:spcBef>
                <a:spcPct val="20000"/>
              </a:spcBef>
              <a:buClr>
                <a:srgbClr val="F97F05"/>
              </a:buClr>
              <a:buSzPct val="75000"/>
              <a:buFont typeface="Monotype Sorts" charset="2"/>
              <a:buChar char="¥"/>
              <a:defRPr/>
            </a:pPr>
            <a:endParaRPr lang="en-ZA" sz="1600" b="1">
              <a:effectLst>
                <a:outerShdw blurRad="38100" dist="38100" dir="2700000" algn="tl">
                  <a:srgbClr val="000000"/>
                </a:outerShdw>
              </a:effectLst>
              <a:latin typeface="Arial" charset="0"/>
            </a:endParaRPr>
          </a:p>
          <a:p>
            <a:pPr marL="342900" indent="-342900" defTabSz="685800">
              <a:lnSpc>
                <a:spcPct val="80000"/>
              </a:lnSpc>
              <a:spcBef>
                <a:spcPct val="20000"/>
              </a:spcBef>
              <a:buClr>
                <a:srgbClr val="F97F05"/>
              </a:buClr>
              <a:buSzPct val="75000"/>
              <a:buFont typeface="Monotype Sorts" charset="2"/>
              <a:buChar char="¥"/>
              <a:defRPr/>
            </a:pPr>
            <a:r>
              <a:rPr lang="en-ZA" sz="1600" b="1">
                <a:solidFill>
                  <a:srgbClr val="F97F05"/>
                </a:solidFill>
                <a:latin typeface="Arial" charset="0"/>
              </a:rPr>
              <a:t>Wave form is really </a:t>
            </a:r>
            <a:r>
              <a:rPr lang="en-ZA" sz="1600" b="1" i="1">
                <a:solidFill>
                  <a:srgbClr val="F97F05"/>
                </a:solidFill>
                <a:latin typeface="Arial" charset="0"/>
              </a:rPr>
              <a:t>trochoidal</a:t>
            </a:r>
            <a:r>
              <a:rPr lang="en-ZA" sz="1600" b="1">
                <a:solidFill>
                  <a:srgbClr val="F97F05"/>
                </a:solidFill>
                <a:latin typeface="Arial" charset="0"/>
              </a:rPr>
              <a:t> (line form traced by a point on a rolling wheel) </a:t>
            </a:r>
          </a:p>
          <a:p>
            <a:pPr marL="342900" indent="-342900" defTabSz="685800">
              <a:lnSpc>
                <a:spcPct val="80000"/>
              </a:lnSpc>
              <a:spcBef>
                <a:spcPct val="20000"/>
              </a:spcBef>
              <a:buClr>
                <a:srgbClr val="F97F05"/>
              </a:buClr>
              <a:buSzPct val="75000"/>
              <a:buFont typeface="Monotype Sorts" charset="2"/>
              <a:buChar char="¥"/>
              <a:defRPr/>
            </a:pPr>
            <a:r>
              <a:rPr lang="en-ZA" sz="1600" b="1">
                <a:solidFill>
                  <a:srgbClr val="F97F05"/>
                </a:solidFill>
                <a:latin typeface="Arial" charset="0"/>
              </a:rPr>
              <a:t>Therefore orbits are only approximately circular -- there is a small net component of forward motion, particularly in large amplitude waves  </a:t>
            </a:r>
            <a:r>
              <a:rPr lang="en-ZA" sz="1600" b="1">
                <a:solidFill>
                  <a:schemeClr val="tx2"/>
                </a:solidFill>
                <a:latin typeface="Arial" charset="0"/>
              </a:rPr>
              <a:t>STOKES DRIFT </a:t>
            </a:r>
            <a:r>
              <a:rPr lang="en-ZA" sz="1600" b="1">
                <a:solidFill>
                  <a:srgbClr val="F97F05"/>
                </a:solidFill>
                <a:latin typeface="Arial" charset="0"/>
              </a:rPr>
              <a:t> </a:t>
            </a:r>
          </a:p>
          <a:p>
            <a:pPr marL="342900" indent="-342900" defTabSz="685800">
              <a:lnSpc>
                <a:spcPct val="80000"/>
              </a:lnSpc>
              <a:spcBef>
                <a:spcPct val="20000"/>
              </a:spcBef>
              <a:buClr>
                <a:srgbClr val="F97F05"/>
              </a:buClr>
              <a:buSzPct val="75000"/>
              <a:buFont typeface="Monotype Sorts" charset="2"/>
              <a:buChar char="¥"/>
              <a:defRPr/>
            </a:pPr>
            <a:endParaRPr lang="en-ZA" sz="1600" b="1">
              <a:solidFill>
                <a:srgbClr val="F97F05"/>
              </a:solidFill>
              <a:latin typeface="Arial"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6" name="Rectangle 8"/>
          <p:cNvSpPr>
            <a:spLocks noGrp="1" noChangeArrowheads="1"/>
          </p:cNvSpPr>
          <p:nvPr>
            <p:ph type="title"/>
          </p:nvPr>
        </p:nvSpPr>
        <p:spPr/>
        <p:txBody>
          <a:bodyPr/>
          <a:lstStyle/>
          <a:p>
            <a:pPr>
              <a:defRPr/>
            </a:pPr>
            <a:endParaRPr lang="en-ZA" smtClean="0"/>
          </a:p>
        </p:txBody>
      </p:sp>
      <p:pic>
        <p:nvPicPr>
          <p:cNvPr id="7171" name="Picture 4"/>
          <p:cNvPicPr>
            <a:picLocks noGrp="1" noChangeAspect="1" noChangeArrowheads="1"/>
          </p:cNvPicPr>
          <p:nvPr>
            <p:ph sz="half" idx="1"/>
          </p:nvPr>
        </p:nvPicPr>
        <p:blipFill>
          <a:blip r:embed="rId2" cstate="print"/>
          <a:srcRect t="16489" r="36391" b="7582"/>
          <a:stretch>
            <a:fillRect/>
          </a:stretch>
        </p:blipFill>
        <p:spPr>
          <a:xfrm>
            <a:off x="319088" y="0"/>
            <a:ext cx="8712200" cy="6773863"/>
          </a:xfrm>
          <a:noFill/>
        </p:spPr>
      </p:pic>
      <p:pic>
        <p:nvPicPr>
          <p:cNvPr id="7172" name="Picture 7" descr="rogue-wave"/>
          <p:cNvPicPr>
            <a:picLocks noGrp="1" noChangeAspect="1" noChangeArrowheads="1"/>
          </p:cNvPicPr>
          <p:nvPr>
            <p:ph sz="half" idx="2"/>
          </p:nvPr>
        </p:nvPicPr>
        <p:blipFill>
          <a:blip r:embed="rId3" cstate="print"/>
          <a:srcRect/>
          <a:stretch>
            <a:fillRect/>
          </a:stretch>
        </p:blipFill>
        <p:spPr>
          <a:xfrm>
            <a:off x="5891213" y="0"/>
            <a:ext cx="4395787" cy="3259138"/>
          </a:xfrm>
          <a:noFill/>
        </p:spPr>
      </p:pic>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077" name="Text Box 2"/>
          <p:cNvSpPr txBox="1">
            <a:spLocks noChangeArrowheads="1"/>
          </p:cNvSpPr>
          <p:nvPr/>
        </p:nvSpPr>
        <p:spPr bwMode="auto">
          <a:xfrm>
            <a:off x="2143125" y="1219200"/>
            <a:ext cx="2486025" cy="396875"/>
          </a:xfrm>
          <a:prstGeom prst="rect">
            <a:avLst/>
          </a:prstGeom>
          <a:noFill/>
          <a:ln w="9525">
            <a:noFill/>
            <a:miter lim="800000"/>
            <a:headEnd/>
            <a:tailEnd/>
          </a:ln>
        </p:spPr>
        <p:txBody>
          <a:bodyPr>
            <a:spAutoFit/>
          </a:bodyPr>
          <a:lstStyle/>
          <a:p>
            <a:pPr algn="ctr"/>
            <a:r>
              <a:rPr lang="en-US" sz="2000" b="1">
                <a:solidFill>
                  <a:srgbClr val="0000FF"/>
                </a:solidFill>
                <a:latin typeface="Verdana" pitchFamily="34" charset="0"/>
              </a:rPr>
              <a:t>DEEP OCEAN</a:t>
            </a:r>
          </a:p>
        </p:txBody>
      </p:sp>
      <p:sp>
        <p:nvSpPr>
          <p:cNvPr id="3078" name="Text Box 3"/>
          <p:cNvSpPr txBox="1">
            <a:spLocks noChangeArrowheads="1"/>
          </p:cNvSpPr>
          <p:nvPr/>
        </p:nvSpPr>
        <p:spPr bwMode="auto">
          <a:xfrm>
            <a:off x="2057400" y="5257800"/>
            <a:ext cx="2486025" cy="701675"/>
          </a:xfrm>
          <a:prstGeom prst="rect">
            <a:avLst/>
          </a:prstGeom>
          <a:noFill/>
          <a:ln w="9525">
            <a:noFill/>
            <a:miter lim="800000"/>
            <a:headEnd/>
            <a:tailEnd/>
          </a:ln>
        </p:spPr>
        <p:txBody>
          <a:bodyPr>
            <a:spAutoFit/>
          </a:bodyPr>
          <a:lstStyle/>
          <a:p>
            <a:pPr algn="ctr"/>
            <a:r>
              <a:rPr lang="en-US" sz="2000" b="1">
                <a:solidFill>
                  <a:srgbClr val="0000FF"/>
                </a:solidFill>
                <a:latin typeface="Verdana" pitchFamily="34" charset="0"/>
              </a:rPr>
              <a:t>SHALLOW WATERS</a:t>
            </a:r>
          </a:p>
        </p:txBody>
      </p:sp>
      <p:sp>
        <p:nvSpPr>
          <p:cNvPr id="3079" name="Line 4"/>
          <p:cNvSpPr>
            <a:spLocks noChangeShapeType="1"/>
          </p:cNvSpPr>
          <p:nvPr/>
        </p:nvSpPr>
        <p:spPr bwMode="auto">
          <a:xfrm>
            <a:off x="3343275" y="1752600"/>
            <a:ext cx="0" cy="3429000"/>
          </a:xfrm>
          <a:prstGeom prst="line">
            <a:avLst/>
          </a:prstGeom>
          <a:noFill/>
          <a:ln w="25400">
            <a:solidFill>
              <a:srgbClr val="0000FF"/>
            </a:solidFill>
            <a:round/>
            <a:headEnd type="arrow" w="med" len="med"/>
            <a:tailEnd type="arrow" w="med" len="med"/>
          </a:ln>
        </p:spPr>
        <p:txBody>
          <a:bodyPr/>
          <a:lstStyle/>
          <a:p>
            <a:endParaRPr lang="en-US"/>
          </a:p>
        </p:txBody>
      </p:sp>
      <p:sp>
        <p:nvSpPr>
          <p:cNvPr id="3080" name="Text Box 7"/>
          <p:cNvSpPr txBox="1">
            <a:spLocks noChangeArrowheads="1"/>
          </p:cNvSpPr>
          <p:nvPr/>
        </p:nvSpPr>
        <p:spPr bwMode="auto">
          <a:xfrm>
            <a:off x="2571750" y="381000"/>
            <a:ext cx="3878263" cy="396875"/>
          </a:xfrm>
          <a:prstGeom prst="rect">
            <a:avLst/>
          </a:prstGeom>
          <a:noFill/>
          <a:ln w="9525">
            <a:noFill/>
            <a:miter lim="800000"/>
            <a:headEnd/>
            <a:tailEnd/>
          </a:ln>
        </p:spPr>
        <p:txBody>
          <a:bodyPr wrap="none">
            <a:spAutoFit/>
          </a:bodyPr>
          <a:lstStyle/>
          <a:p>
            <a:r>
              <a:rPr lang="en-US" sz="2000" b="1">
                <a:solidFill>
                  <a:schemeClr val="bg2"/>
                </a:solidFill>
                <a:latin typeface="Verdana" pitchFamily="34" charset="0"/>
              </a:rPr>
              <a:t>Two limits in wave speed </a:t>
            </a:r>
          </a:p>
        </p:txBody>
      </p:sp>
      <p:graphicFrame>
        <p:nvGraphicFramePr>
          <p:cNvPr id="3074" name="Object 8"/>
          <p:cNvGraphicFramePr>
            <a:graphicFrameLocks noChangeAspect="1"/>
          </p:cNvGraphicFramePr>
          <p:nvPr/>
        </p:nvGraphicFramePr>
        <p:xfrm>
          <a:off x="5143500" y="1143000"/>
          <a:ext cx="1543050" cy="1046163"/>
        </p:xfrm>
        <a:graphic>
          <a:graphicData uri="http://schemas.openxmlformats.org/presentationml/2006/ole">
            <mc:AlternateContent xmlns:mc="http://schemas.openxmlformats.org/markup-compatibility/2006">
              <mc:Choice xmlns:v="urn:schemas-microsoft-com:vml" Requires="v">
                <p:oleObj spid="_x0000_s3076" name="Equation" r:id="rId3" imgW="583920" imgH="444240" progId="Equation.DSMT4">
                  <p:embed/>
                </p:oleObj>
              </mc:Choice>
              <mc:Fallback>
                <p:oleObj name="Equation" r:id="rId3" imgW="583920" imgH="44424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1143000"/>
                        <a:ext cx="1543050" cy="1046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9"/>
          <p:cNvGraphicFramePr>
            <a:graphicFrameLocks noChangeAspect="1"/>
          </p:cNvGraphicFramePr>
          <p:nvPr/>
        </p:nvGraphicFramePr>
        <p:xfrm>
          <a:off x="5262563" y="5100638"/>
          <a:ext cx="1476375" cy="598487"/>
        </p:xfrm>
        <a:graphic>
          <a:graphicData uri="http://schemas.openxmlformats.org/presentationml/2006/ole">
            <mc:AlternateContent xmlns:mc="http://schemas.openxmlformats.org/markup-compatibility/2006">
              <mc:Choice xmlns:v="urn:schemas-microsoft-com:vml" Requires="v">
                <p:oleObj spid="_x0000_s3077" name="Equation" r:id="rId5" imgW="558720" imgH="253800" progId="Equation.DSMT4">
                  <p:embed/>
                </p:oleObj>
              </mc:Choice>
              <mc:Fallback>
                <p:oleObj name="Equation" r:id="rId5" imgW="558720" imgH="2538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563" y="5100638"/>
                        <a:ext cx="1476375"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1" name="Text Box 10"/>
          <p:cNvSpPr txBox="1">
            <a:spLocks noChangeArrowheads="1"/>
          </p:cNvSpPr>
          <p:nvPr/>
        </p:nvSpPr>
        <p:spPr bwMode="auto">
          <a:xfrm>
            <a:off x="7200900" y="1371600"/>
            <a:ext cx="2674938" cy="701675"/>
          </a:xfrm>
          <a:prstGeom prst="rect">
            <a:avLst/>
          </a:prstGeom>
          <a:noFill/>
          <a:ln w="9525">
            <a:noFill/>
            <a:miter lim="800000"/>
            <a:headEnd/>
            <a:tailEnd/>
          </a:ln>
        </p:spPr>
        <p:txBody>
          <a:bodyPr>
            <a:spAutoFit/>
          </a:bodyPr>
          <a:lstStyle/>
          <a:p>
            <a:r>
              <a:rPr lang="en-US" sz="2000" b="1">
                <a:solidFill>
                  <a:srgbClr val="FF0000"/>
                </a:solidFill>
                <a:latin typeface="Verdana" pitchFamily="34" charset="0"/>
              </a:rPr>
              <a:t>Depends on wavelength</a:t>
            </a:r>
          </a:p>
        </p:txBody>
      </p:sp>
      <p:sp>
        <p:nvSpPr>
          <p:cNvPr id="3082" name="Text Box 11"/>
          <p:cNvSpPr txBox="1">
            <a:spLocks noChangeArrowheads="1"/>
          </p:cNvSpPr>
          <p:nvPr/>
        </p:nvSpPr>
        <p:spPr bwMode="auto">
          <a:xfrm>
            <a:off x="7286625" y="5105400"/>
            <a:ext cx="2674938" cy="701675"/>
          </a:xfrm>
          <a:prstGeom prst="rect">
            <a:avLst/>
          </a:prstGeom>
          <a:noFill/>
          <a:ln w="9525">
            <a:noFill/>
            <a:miter lim="800000"/>
            <a:headEnd/>
            <a:tailEnd/>
          </a:ln>
        </p:spPr>
        <p:txBody>
          <a:bodyPr>
            <a:spAutoFit/>
          </a:bodyPr>
          <a:lstStyle/>
          <a:p>
            <a:r>
              <a:rPr lang="en-US" sz="2000" b="1">
                <a:solidFill>
                  <a:srgbClr val="FF0000"/>
                </a:solidFill>
                <a:latin typeface="Verdana" pitchFamily="34" charset="0"/>
              </a:rPr>
              <a:t>Independent of wavelength</a:t>
            </a:r>
          </a:p>
        </p:txBody>
      </p:sp>
      <p:sp>
        <p:nvSpPr>
          <p:cNvPr id="3083" name="Line 12"/>
          <p:cNvSpPr>
            <a:spLocks noChangeShapeType="1"/>
          </p:cNvSpPr>
          <p:nvPr/>
        </p:nvSpPr>
        <p:spPr bwMode="auto">
          <a:xfrm flipH="1" flipV="1">
            <a:off x="6515100" y="1447800"/>
            <a:ext cx="685800" cy="152400"/>
          </a:xfrm>
          <a:prstGeom prst="line">
            <a:avLst/>
          </a:prstGeom>
          <a:noFill/>
          <a:ln w="25400">
            <a:solidFill>
              <a:srgbClr val="FF0000"/>
            </a:solidFill>
            <a:round/>
            <a:headEnd/>
            <a:tailEnd type="triangle" w="med" len="med"/>
          </a:ln>
        </p:spPr>
        <p:txBody>
          <a:bodyPr/>
          <a:lstStyle/>
          <a:p>
            <a:endParaRPr lang="en-US"/>
          </a:p>
        </p:txBody>
      </p:sp>
      <p:sp>
        <p:nvSpPr>
          <p:cNvPr id="3084" name="Text Box 13"/>
          <p:cNvSpPr txBox="1">
            <a:spLocks noChangeArrowheads="1"/>
          </p:cNvSpPr>
          <p:nvPr/>
        </p:nvSpPr>
        <p:spPr bwMode="auto">
          <a:xfrm>
            <a:off x="4330700" y="3089275"/>
            <a:ext cx="4545013" cy="457200"/>
          </a:xfrm>
          <a:prstGeom prst="rect">
            <a:avLst/>
          </a:prstGeom>
          <a:noFill/>
          <a:ln w="12700">
            <a:noFill/>
            <a:miter lim="800000"/>
            <a:headEnd/>
            <a:tailEnd/>
          </a:ln>
        </p:spPr>
        <p:txBody>
          <a:bodyPr wrap="none">
            <a:spAutoFit/>
          </a:bodyPr>
          <a:lstStyle/>
          <a:p>
            <a:r>
              <a:rPr lang="en-ZA">
                <a:solidFill>
                  <a:schemeClr val="bg2"/>
                </a:solidFill>
              </a:rPr>
              <a:t>G = gravity 9.8 ms, L = wavelength</a:t>
            </a: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895350" y="333375"/>
            <a:ext cx="9058275" cy="1141413"/>
          </a:xfrm>
        </p:spPr>
        <p:txBody>
          <a:bodyPr/>
          <a:lstStyle/>
          <a:p>
            <a:pPr>
              <a:defRPr/>
            </a:pPr>
            <a:r>
              <a:rPr lang="en-ZA" sz="4000" smtClean="0"/>
              <a:t>Wave Speed</a:t>
            </a:r>
            <a:br>
              <a:rPr lang="en-ZA" sz="4000" smtClean="0"/>
            </a:br>
            <a:endParaRPr lang="en-ZA" sz="4000" smtClean="0"/>
          </a:p>
        </p:txBody>
      </p:sp>
      <p:sp>
        <p:nvSpPr>
          <p:cNvPr id="391171" name="Rectangle 3"/>
          <p:cNvSpPr>
            <a:spLocks noGrp="1" noChangeArrowheads="1"/>
          </p:cNvSpPr>
          <p:nvPr>
            <p:ph type="body" sz="half" idx="1"/>
          </p:nvPr>
        </p:nvSpPr>
        <p:spPr>
          <a:xfrm>
            <a:off x="771525" y="1978025"/>
            <a:ext cx="8764588" cy="4111625"/>
          </a:xfrm>
        </p:spPr>
        <p:txBody>
          <a:bodyPr/>
          <a:lstStyle/>
          <a:p>
            <a:pPr>
              <a:defRPr/>
            </a:pPr>
            <a:endParaRPr lang="en-ZA" sz="3200" smtClean="0"/>
          </a:p>
          <a:p>
            <a:pPr>
              <a:defRPr/>
            </a:pPr>
            <a:r>
              <a:rPr lang="en-ZA" sz="3200" smtClean="0"/>
              <a:t>Deep water waves that have the greatest wavelengths and longest periods, travel the fastest and are the first to arrive in regions distant from the storm </a:t>
            </a:r>
          </a:p>
          <a:p>
            <a:pPr>
              <a:defRPr/>
            </a:pPr>
            <a:endParaRPr lang="en-ZA" sz="3200" smtClean="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lIns="90487" tIns="44450" rIns="90487" bIns="44450"/>
          <a:lstStyle/>
          <a:p>
            <a:pPr defTabSz="914400">
              <a:defRPr/>
            </a:pPr>
            <a:r>
              <a:rPr lang="en-US" smtClean="0"/>
              <a:t>Shallow Waves Affected by Bottom</a:t>
            </a:r>
            <a:endParaRPr lang="en-US" sz="1800" smtClean="0"/>
          </a:p>
        </p:txBody>
      </p:sp>
      <p:sp>
        <p:nvSpPr>
          <p:cNvPr id="288771" name="Rectangle 3"/>
          <p:cNvSpPr>
            <a:spLocks noGrp="1" noChangeArrowheads="1"/>
          </p:cNvSpPr>
          <p:nvPr>
            <p:ph type="body" idx="1"/>
          </p:nvPr>
        </p:nvSpPr>
        <p:spPr/>
        <p:txBody>
          <a:bodyPr lIns="90487" tIns="44450" rIns="90487" bIns="44450"/>
          <a:lstStyle/>
          <a:p>
            <a:pPr defTabSz="914400">
              <a:defRPr/>
            </a:pPr>
            <a:r>
              <a:rPr lang="en-US" smtClean="0"/>
              <a:t>In shallow water, the sea bottom transforms the wave’s properties.  This leads to </a:t>
            </a:r>
            <a:r>
              <a:rPr lang="en-US" smtClean="0">
                <a:solidFill>
                  <a:schemeClr val="tx2"/>
                </a:solidFill>
              </a:rPr>
              <a:t>wave refraction</a:t>
            </a:r>
            <a:r>
              <a:rPr lang="en-US" smtClean="0">
                <a:solidFill>
                  <a:schemeClr val="hlink"/>
                </a:solidFill>
              </a:rPr>
              <a:t> </a:t>
            </a:r>
            <a:r>
              <a:rPr lang="en-US" smtClean="0"/>
              <a:t>and waves collapse forming </a:t>
            </a:r>
            <a:r>
              <a:rPr lang="en-US" smtClean="0">
                <a:solidFill>
                  <a:schemeClr val="tx2"/>
                </a:solidFill>
              </a:rPr>
              <a:t>surf</a:t>
            </a:r>
            <a:r>
              <a:rPr lang="en-US" smtClean="0">
                <a:solidFill>
                  <a:schemeClr val="hlink"/>
                </a:solidFill>
              </a:rPr>
              <a:t> </a:t>
            </a:r>
            <a:r>
              <a:rPr lang="en-US" smtClean="0"/>
              <a:t>(breakers).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3586" name="Rectangle 2"/>
          <p:cNvSpPr>
            <a:spLocks noGrp="1" noChangeArrowheads="1"/>
          </p:cNvSpPr>
          <p:nvPr>
            <p:ph type="body" sz="half" idx="1"/>
          </p:nvPr>
        </p:nvSpPr>
        <p:spPr>
          <a:xfrm>
            <a:off x="390525" y="1371600"/>
            <a:ext cx="3295650" cy="4953000"/>
          </a:xfrm>
        </p:spPr>
        <p:txBody>
          <a:bodyPr lIns="90487" tIns="44450" rIns="90487" bIns="44450"/>
          <a:lstStyle/>
          <a:p>
            <a:pPr defTabSz="914400">
              <a:defRPr/>
            </a:pPr>
            <a:r>
              <a:rPr lang="en-US" sz="2800" smtClean="0"/>
              <a:t>Bending of the wave crest as waves enter shallow water. It is due to</a:t>
            </a:r>
          </a:p>
          <a:p>
            <a:pPr lvl="1" indent="-285750" defTabSz="914400">
              <a:defRPr/>
            </a:pPr>
            <a:r>
              <a:rPr lang="en-US" sz="2300" smtClean="0"/>
              <a:t>Drag along the bottom.</a:t>
            </a:r>
          </a:p>
          <a:p>
            <a:pPr lvl="1" indent="-285750" defTabSz="914400">
              <a:defRPr/>
            </a:pPr>
            <a:r>
              <a:rPr lang="en-US" sz="2300" smtClean="0"/>
              <a:t>Differential speed along the crest – speed starts to slow down!.</a:t>
            </a:r>
          </a:p>
        </p:txBody>
      </p:sp>
      <p:sp>
        <p:nvSpPr>
          <p:cNvPr id="323587" name="Rectangle 3"/>
          <p:cNvSpPr>
            <a:spLocks noGrp="1" noChangeArrowheads="1"/>
          </p:cNvSpPr>
          <p:nvPr>
            <p:ph type="title"/>
          </p:nvPr>
        </p:nvSpPr>
        <p:spPr>
          <a:xfrm>
            <a:off x="0" y="342900"/>
            <a:ext cx="10201275" cy="1143000"/>
          </a:xfrm>
        </p:spPr>
        <p:txBody>
          <a:bodyPr lIns="90487" tIns="44450" rIns="90487" bIns="44450"/>
          <a:lstStyle/>
          <a:p>
            <a:pPr defTabSz="914400">
              <a:defRPr/>
            </a:pPr>
            <a:r>
              <a:rPr lang="en-US" smtClean="0"/>
              <a:t>Wave Refraction</a:t>
            </a:r>
            <a:br>
              <a:rPr lang="en-US" smtClean="0"/>
            </a:br>
            <a:endParaRPr lang="en-US" sz="3600" smtClean="0"/>
          </a:p>
        </p:txBody>
      </p:sp>
      <p:pic>
        <p:nvPicPr>
          <p:cNvPr id="35844" name="Picture 4"/>
          <p:cNvPicPr>
            <a:picLocks noChangeAspect="1" noChangeArrowheads="1"/>
          </p:cNvPicPr>
          <p:nvPr/>
        </p:nvPicPr>
        <p:blipFill>
          <a:blip r:embed="rId2" cstate="print"/>
          <a:srcRect/>
          <a:stretch>
            <a:fillRect/>
          </a:stretch>
        </p:blipFill>
        <p:spPr bwMode="auto">
          <a:xfrm>
            <a:off x="3733800" y="1600200"/>
            <a:ext cx="6324600" cy="4859338"/>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81" name="Rectangle 5"/>
          <p:cNvSpPr>
            <a:spLocks noGrp="1" noChangeArrowheads="1"/>
          </p:cNvSpPr>
          <p:nvPr>
            <p:ph type="title"/>
          </p:nvPr>
        </p:nvSpPr>
        <p:spPr/>
        <p:txBody>
          <a:bodyPr/>
          <a:lstStyle/>
          <a:p>
            <a:pPr>
              <a:defRPr/>
            </a:pPr>
            <a:endParaRPr lang="en-ZA" smtClean="0"/>
          </a:p>
        </p:txBody>
      </p:sp>
      <p:pic>
        <p:nvPicPr>
          <p:cNvPr id="36867" name="Picture 4" descr="1035747~Waves-Break-on-a-Reef-Out-in-the-Zanzibar-Channel-Tanzania-Posters"/>
          <p:cNvPicPr>
            <a:picLocks noGrp="1" noChangeAspect="1" noChangeArrowheads="1"/>
          </p:cNvPicPr>
          <p:nvPr>
            <p:ph idx="1"/>
          </p:nvPr>
        </p:nvPicPr>
        <p:blipFill>
          <a:blip r:embed="rId2" cstate="print"/>
          <a:srcRect/>
          <a:stretch>
            <a:fillRect/>
          </a:stretch>
        </p:blipFill>
        <p:spPr>
          <a:xfrm>
            <a:off x="0" y="0"/>
            <a:ext cx="10472738" cy="6719888"/>
          </a:xfrm>
          <a:noFill/>
        </p:spPr>
      </p:pic>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9" name="Rectangle 5"/>
          <p:cNvSpPr>
            <a:spLocks noGrp="1" noChangeArrowheads="1"/>
          </p:cNvSpPr>
          <p:nvPr>
            <p:ph type="title"/>
          </p:nvPr>
        </p:nvSpPr>
        <p:spPr/>
        <p:txBody>
          <a:bodyPr/>
          <a:lstStyle/>
          <a:p>
            <a:pPr>
              <a:defRPr/>
            </a:pPr>
            <a:endParaRPr lang="en-ZA" smtClean="0"/>
          </a:p>
        </p:txBody>
      </p:sp>
      <p:pic>
        <p:nvPicPr>
          <p:cNvPr id="37891" name="Picture 4" descr="False_Bay"/>
          <p:cNvPicPr>
            <a:picLocks noGrp="1" noChangeAspect="1" noChangeArrowheads="1"/>
          </p:cNvPicPr>
          <p:nvPr>
            <p:ph idx="1"/>
          </p:nvPr>
        </p:nvPicPr>
        <p:blipFill>
          <a:blip r:embed="rId2" cstate="print"/>
          <a:srcRect/>
          <a:stretch>
            <a:fillRect/>
          </a:stretch>
        </p:blipFill>
        <p:spPr>
          <a:xfrm>
            <a:off x="0" y="0"/>
            <a:ext cx="10287000" cy="6878638"/>
          </a:xfrm>
          <a:noFill/>
        </p:spPr>
      </p:pic>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533400" y="381000"/>
            <a:ext cx="9058275" cy="1141413"/>
          </a:xfrm>
        </p:spPr>
        <p:txBody>
          <a:bodyPr lIns="90487" tIns="44450" rIns="90487" bIns="44450"/>
          <a:lstStyle/>
          <a:p>
            <a:pPr defTabSz="914400">
              <a:defRPr/>
            </a:pPr>
            <a:r>
              <a:rPr lang="en-US" smtClean="0"/>
              <a:t>Shallow-water Wave </a:t>
            </a:r>
            <a:br>
              <a:rPr lang="en-US" smtClean="0"/>
            </a:br>
            <a:r>
              <a:rPr lang="en-US" smtClean="0"/>
              <a:t>Transformations</a:t>
            </a:r>
            <a:endParaRPr lang="en-US" smtClean="0">
              <a:solidFill>
                <a:schemeClr val="hlink"/>
              </a:solidFill>
            </a:endParaRPr>
          </a:p>
        </p:txBody>
      </p:sp>
      <p:sp>
        <p:nvSpPr>
          <p:cNvPr id="289795" name="Rectangle 3"/>
          <p:cNvSpPr>
            <a:spLocks noGrp="1" noChangeArrowheads="1"/>
          </p:cNvSpPr>
          <p:nvPr>
            <p:ph type="body" idx="1"/>
          </p:nvPr>
        </p:nvSpPr>
        <p:spPr>
          <a:xfrm>
            <a:off x="762000" y="1676400"/>
            <a:ext cx="8743950" cy="4114800"/>
          </a:xfrm>
        </p:spPr>
        <p:txBody>
          <a:bodyPr lIns="90487" tIns="44450" rIns="90487" bIns="44450"/>
          <a:lstStyle/>
          <a:p>
            <a:pPr defTabSz="914400">
              <a:defRPr/>
            </a:pPr>
            <a:r>
              <a:rPr lang="en-US" smtClean="0"/>
              <a:t>Interaction with the sea bottom. </a:t>
            </a:r>
          </a:p>
          <a:p>
            <a:pPr defTabSz="914400">
              <a:defRPr/>
            </a:pPr>
            <a:r>
              <a:rPr lang="en-US" smtClean="0"/>
              <a:t>Bottom friction alters both the</a:t>
            </a:r>
          </a:p>
          <a:p>
            <a:pPr lvl="1" indent="-285750" defTabSz="914400">
              <a:defRPr/>
            </a:pPr>
            <a:r>
              <a:rPr lang="en-US" smtClean="0"/>
              <a:t>Wave form </a:t>
            </a:r>
          </a:p>
          <a:p>
            <a:pPr lvl="2" defTabSz="914400">
              <a:defRPr/>
            </a:pPr>
            <a:r>
              <a:rPr lang="en-US" smtClean="0"/>
              <a:t>Wavelength shortens (decreases)</a:t>
            </a:r>
          </a:p>
          <a:p>
            <a:pPr lvl="2" defTabSz="914400">
              <a:defRPr/>
            </a:pPr>
            <a:r>
              <a:rPr lang="en-US" smtClean="0"/>
              <a:t>Height increases</a:t>
            </a:r>
          </a:p>
          <a:p>
            <a:pPr lvl="1" indent="-285750" defTabSz="914400">
              <a:defRPr/>
            </a:pPr>
            <a:r>
              <a:rPr lang="en-US" smtClean="0"/>
              <a:t>Celerity (speed)</a:t>
            </a:r>
          </a:p>
          <a:p>
            <a:pPr lvl="2" defTabSz="914400">
              <a:defRPr/>
            </a:pPr>
            <a:r>
              <a:rPr lang="en-US" smtClean="0"/>
              <a:t>decreases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2" name="Rectangle 4"/>
          <p:cNvSpPr>
            <a:spLocks noGrp="1" noChangeArrowheads="1"/>
          </p:cNvSpPr>
          <p:nvPr>
            <p:ph type="title"/>
          </p:nvPr>
        </p:nvSpPr>
        <p:spPr/>
        <p:txBody>
          <a:bodyPr/>
          <a:lstStyle/>
          <a:p>
            <a:pPr>
              <a:defRPr/>
            </a:pPr>
            <a:endParaRPr lang="en-ZA" smtClean="0"/>
          </a:p>
        </p:txBody>
      </p:sp>
      <p:pic>
        <p:nvPicPr>
          <p:cNvPr id="39939" name="Picture 6" descr="surfing-10"/>
          <p:cNvPicPr>
            <a:picLocks noGrp="1" noChangeAspect="1" noChangeArrowheads="1"/>
          </p:cNvPicPr>
          <p:nvPr>
            <p:ph idx="1"/>
          </p:nvPr>
        </p:nvPicPr>
        <p:blipFill>
          <a:blip r:embed="rId2" cstate="print"/>
          <a:srcRect/>
          <a:stretch>
            <a:fillRect/>
          </a:stretch>
        </p:blipFill>
        <p:spPr>
          <a:xfrm>
            <a:off x="966788" y="260350"/>
            <a:ext cx="7489825" cy="5973763"/>
          </a:xfrm>
          <a:noFill/>
        </p:spPr>
      </p:pic>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lIns="90487" tIns="44450" rIns="90487" bIns="44450"/>
          <a:lstStyle/>
          <a:p>
            <a:pPr defTabSz="914400">
              <a:defRPr/>
            </a:pPr>
            <a:r>
              <a:rPr lang="en-US" sz="3600" smtClean="0"/>
              <a:t>Transformation of Shallow-water Waves</a:t>
            </a:r>
            <a:r>
              <a:rPr lang="en-US" smtClean="0"/>
              <a:t> </a:t>
            </a:r>
            <a:r>
              <a:rPr lang="en-US" sz="4000" smtClean="0"/>
              <a:t/>
            </a:r>
            <a:br>
              <a:rPr lang="en-US" sz="4000" smtClean="0"/>
            </a:br>
            <a:endParaRPr lang="en-US" sz="1800" smtClean="0"/>
          </a:p>
        </p:txBody>
      </p:sp>
      <p:pic>
        <p:nvPicPr>
          <p:cNvPr id="40963" name="Picture 5"/>
          <p:cNvPicPr>
            <a:picLocks noChangeAspect="1" noChangeArrowheads="1"/>
          </p:cNvPicPr>
          <p:nvPr/>
        </p:nvPicPr>
        <p:blipFill>
          <a:blip r:embed="rId3" cstate="print"/>
          <a:srcRect/>
          <a:stretch>
            <a:fillRect/>
          </a:stretch>
        </p:blipFill>
        <p:spPr bwMode="auto">
          <a:xfrm>
            <a:off x="990600" y="1905000"/>
            <a:ext cx="8610600" cy="4408488"/>
          </a:xfrm>
          <a:prstGeom prst="rect">
            <a:avLst/>
          </a:prstGeom>
          <a:noFill/>
          <a:ln w="9525">
            <a:noFill/>
            <a:miter lim="800000"/>
            <a:headEnd/>
            <a:tailEnd/>
          </a:ln>
        </p:spPr>
      </p:pic>
      <p:sp>
        <p:nvSpPr>
          <p:cNvPr id="40964" name="Oval 6"/>
          <p:cNvSpPr>
            <a:spLocks noChangeArrowheads="1"/>
          </p:cNvSpPr>
          <p:nvPr/>
        </p:nvSpPr>
        <p:spPr bwMode="auto">
          <a:xfrm>
            <a:off x="1182688" y="1773238"/>
            <a:ext cx="2447925" cy="792162"/>
          </a:xfrm>
          <a:prstGeom prst="ellipse">
            <a:avLst/>
          </a:prstGeom>
          <a:noFill/>
          <a:ln w="31750">
            <a:solidFill>
              <a:schemeClr val="hlink"/>
            </a:solidFill>
            <a:round/>
            <a:headEnd/>
            <a:tailEnd/>
          </a:ln>
        </p:spPr>
        <p:txBody>
          <a:bodyPr wrap="none" anchor="ctr"/>
          <a:lstStyle/>
          <a:p>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lIns="90487" tIns="44450" rIns="90487" bIns="44450"/>
          <a:lstStyle/>
          <a:p>
            <a:pPr defTabSz="914400">
              <a:defRPr/>
            </a:pPr>
            <a:r>
              <a:rPr lang="en-US" smtClean="0"/>
              <a:t>Surf’s Up!</a:t>
            </a:r>
            <a:endParaRPr lang="en-US" sz="1800" smtClean="0"/>
          </a:p>
        </p:txBody>
      </p:sp>
      <p:sp>
        <p:nvSpPr>
          <p:cNvPr id="295939" name="Rectangle 3"/>
          <p:cNvSpPr>
            <a:spLocks noGrp="1" noChangeArrowheads="1"/>
          </p:cNvSpPr>
          <p:nvPr>
            <p:ph type="body" idx="1"/>
          </p:nvPr>
        </p:nvSpPr>
        <p:spPr/>
        <p:txBody>
          <a:bodyPr lIns="90487" tIns="44450" rIns="90487" bIns="44450"/>
          <a:lstStyle/>
          <a:p>
            <a:pPr defTabSz="914400">
              <a:defRPr/>
            </a:pPr>
            <a:r>
              <a:rPr lang="en-US" smtClean="0">
                <a:solidFill>
                  <a:schemeClr val="tx2"/>
                </a:solidFill>
              </a:rPr>
              <a:t>Shore breakers (surf)</a:t>
            </a:r>
            <a:r>
              <a:rPr lang="en-US" smtClean="0">
                <a:solidFill>
                  <a:schemeClr val="hlink"/>
                </a:solidFill>
              </a:rPr>
              <a:t> </a:t>
            </a:r>
            <a:r>
              <a:rPr lang="en-US" smtClean="0"/>
              <a:t>are collapsing waves. Breaking is determined by wave steepness</a:t>
            </a:r>
          </a:p>
          <a:p>
            <a:pPr lvl="1" indent="-285750" defTabSz="914400">
              <a:defRPr/>
            </a:pPr>
            <a:r>
              <a:rPr lang="en-US" smtClean="0"/>
              <a:t>Wave height/wave length.</a:t>
            </a:r>
          </a:p>
          <a:p>
            <a:pPr lvl="1" indent="-285750" defTabSz="914400">
              <a:defRPr/>
            </a:pPr>
            <a:r>
              <a:rPr lang="en-US" smtClean="0"/>
              <a:t>When this value is about 1/7, waves begin to break.</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8" name="Rectangle 8"/>
          <p:cNvSpPr>
            <a:spLocks noGrp="1" noChangeArrowheads="1"/>
          </p:cNvSpPr>
          <p:nvPr>
            <p:ph type="title"/>
          </p:nvPr>
        </p:nvSpPr>
        <p:spPr/>
        <p:txBody>
          <a:bodyPr/>
          <a:lstStyle/>
          <a:p>
            <a:pPr>
              <a:defRPr/>
            </a:pPr>
            <a:endParaRPr lang="en-ZA" smtClean="0"/>
          </a:p>
        </p:txBody>
      </p:sp>
      <p:pic>
        <p:nvPicPr>
          <p:cNvPr id="8195" name="Picture 4" descr="Draupner_closeup"/>
          <p:cNvPicPr>
            <a:picLocks noGrp="1" noChangeAspect="1" noChangeArrowheads="1"/>
          </p:cNvPicPr>
          <p:nvPr>
            <p:ph sz="half" idx="1"/>
          </p:nvPr>
        </p:nvPicPr>
        <p:blipFill>
          <a:blip r:embed="rId2" cstate="print"/>
          <a:srcRect t="7809"/>
          <a:stretch>
            <a:fillRect/>
          </a:stretch>
        </p:blipFill>
        <p:spPr>
          <a:xfrm>
            <a:off x="1255713" y="765175"/>
            <a:ext cx="7272337" cy="4629150"/>
          </a:xfrm>
          <a:noFill/>
        </p:spPr>
      </p:pic>
      <p:sp>
        <p:nvSpPr>
          <p:cNvPr id="424970" name="Rectangle 10"/>
          <p:cNvSpPr>
            <a:spLocks noGrp="1" noChangeArrowheads="1"/>
          </p:cNvSpPr>
          <p:nvPr>
            <p:ph sz="half" idx="2"/>
          </p:nvPr>
        </p:nvSpPr>
        <p:spPr/>
        <p:txBody>
          <a:bodyPr/>
          <a:lstStyle/>
          <a:p>
            <a:pPr>
              <a:defRPr/>
            </a:pPr>
            <a:endParaRPr lang="en-ZA" sz="3200" smtClean="0"/>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1111250" y="1341438"/>
            <a:ext cx="3521075" cy="1143000"/>
          </a:xfrm>
        </p:spPr>
        <p:txBody>
          <a:bodyPr lIns="90487" tIns="44450" rIns="90487" bIns="44450"/>
          <a:lstStyle/>
          <a:p>
            <a:pPr algn="l" defTabSz="914400">
              <a:defRPr/>
            </a:pPr>
            <a:r>
              <a:rPr lang="en-US" smtClean="0"/>
              <a:t/>
            </a:r>
            <a:br>
              <a:rPr lang="en-US" smtClean="0"/>
            </a:br>
            <a:r>
              <a:rPr lang="en-US" smtClean="0"/>
              <a:t/>
            </a:r>
            <a:br>
              <a:rPr lang="en-US" smtClean="0"/>
            </a:br>
            <a:r>
              <a:rPr lang="en-US" smtClean="0"/>
              <a:t/>
            </a:r>
            <a:br>
              <a:rPr lang="en-US" smtClean="0"/>
            </a:br>
            <a:r>
              <a:rPr lang="en-US" sz="3200" smtClean="0"/>
              <a:t>Waves Break</a:t>
            </a:r>
            <a:br>
              <a:rPr lang="en-US" sz="3200" smtClean="0"/>
            </a:br>
            <a:r>
              <a:rPr lang="en-US" sz="3200" smtClean="0"/>
              <a:t/>
            </a:r>
            <a:br>
              <a:rPr lang="en-US" sz="3200" smtClean="0"/>
            </a:br>
            <a:r>
              <a:rPr lang="en-US" sz="3200" smtClean="0"/>
              <a:t>Their form is dependent on the slope of the bottom!</a:t>
            </a:r>
          </a:p>
        </p:txBody>
      </p:sp>
      <p:pic>
        <p:nvPicPr>
          <p:cNvPr id="43011" name="Picture 10" descr="breaking_waves"/>
          <p:cNvPicPr>
            <a:picLocks noGrp="1" noChangeAspect="1" noChangeArrowheads="1"/>
          </p:cNvPicPr>
          <p:nvPr>
            <p:ph sz="half" idx="2"/>
          </p:nvPr>
        </p:nvPicPr>
        <p:blipFill>
          <a:blip r:embed="rId2" cstate="print"/>
          <a:srcRect/>
          <a:stretch>
            <a:fillRect/>
          </a:stretch>
        </p:blipFill>
        <p:spPr>
          <a:xfrm>
            <a:off x="4711700" y="1052513"/>
            <a:ext cx="4395788" cy="3657600"/>
          </a:xfrm>
          <a:noFill/>
        </p:spPr>
      </p:pic>
      <p:sp>
        <p:nvSpPr>
          <p:cNvPr id="296972" name="Rectangle 12"/>
          <p:cNvSpPr>
            <a:spLocks noGrp="1" noChangeArrowheads="1"/>
          </p:cNvSpPr>
          <p:nvPr>
            <p:ph type="body" sz="half" idx="1"/>
          </p:nvPr>
        </p:nvSpPr>
        <p:spPr/>
        <p:txBody>
          <a:bodyPr/>
          <a:lstStyle/>
          <a:p>
            <a:pPr>
              <a:defRPr/>
            </a:pPr>
            <a:endParaRPr lang="en-ZA" sz="3200" smtClean="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2" cstate="print"/>
          <a:srcRect/>
          <a:stretch>
            <a:fillRect/>
          </a:stretch>
        </p:blipFill>
        <p:spPr bwMode="auto">
          <a:xfrm>
            <a:off x="5181600" y="152400"/>
            <a:ext cx="5105400" cy="2247900"/>
          </a:xfrm>
          <a:prstGeom prst="rect">
            <a:avLst/>
          </a:prstGeom>
          <a:noFill/>
          <a:ln w="9525">
            <a:noFill/>
            <a:miter lim="800000"/>
            <a:headEnd/>
            <a:tailEnd/>
          </a:ln>
        </p:spPr>
      </p:pic>
      <p:pic>
        <p:nvPicPr>
          <p:cNvPr id="44035" name="Picture 5"/>
          <p:cNvPicPr>
            <a:picLocks noChangeAspect="1" noChangeArrowheads="1"/>
          </p:cNvPicPr>
          <p:nvPr/>
        </p:nvPicPr>
        <p:blipFill>
          <a:blip r:embed="rId3" cstate="print"/>
          <a:srcRect/>
          <a:stretch>
            <a:fillRect/>
          </a:stretch>
        </p:blipFill>
        <p:spPr bwMode="auto">
          <a:xfrm>
            <a:off x="5181600" y="2438400"/>
            <a:ext cx="5105400" cy="2035175"/>
          </a:xfrm>
          <a:prstGeom prst="rect">
            <a:avLst/>
          </a:prstGeom>
          <a:noFill/>
          <a:ln w="9525">
            <a:noFill/>
            <a:miter lim="800000"/>
            <a:headEnd/>
            <a:tailEnd/>
          </a:ln>
        </p:spPr>
      </p:pic>
      <p:pic>
        <p:nvPicPr>
          <p:cNvPr id="44036" name="Picture 6"/>
          <p:cNvPicPr>
            <a:picLocks noChangeAspect="1" noChangeArrowheads="1"/>
          </p:cNvPicPr>
          <p:nvPr/>
        </p:nvPicPr>
        <p:blipFill>
          <a:blip r:embed="rId4" cstate="print"/>
          <a:srcRect/>
          <a:stretch>
            <a:fillRect/>
          </a:stretch>
        </p:blipFill>
        <p:spPr bwMode="auto">
          <a:xfrm>
            <a:off x="5181600" y="4565650"/>
            <a:ext cx="5105400" cy="2292350"/>
          </a:xfrm>
          <a:prstGeom prst="rect">
            <a:avLst/>
          </a:prstGeom>
          <a:noFill/>
          <a:ln w="9525">
            <a:noFill/>
            <a:miter lim="800000"/>
            <a:headEnd/>
            <a:tailEnd/>
          </a:ln>
        </p:spPr>
      </p:pic>
      <p:sp>
        <p:nvSpPr>
          <p:cNvPr id="429064" name="Text Box 8"/>
          <p:cNvSpPr txBox="1">
            <a:spLocks noChangeArrowheads="1"/>
          </p:cNvSpPr>
          <p:nvPr/>
        </p:nvSpPr>
        <p:spPr bwMode="auto">
          <a:xfrm>
            <a:off x="822325" y="885825"/>
            <a:ext cx="4033838" cy="2757488"/>
          </a:xfrm>
          <a:prstGeom prst="rect">
            <a:avLst/>
          </a:prstGeom>
          <a:noFill/>
          <a:ln w="12700">
            <a:noFill/>
            <a:miter lim="800000"/>
            <a:headEnd/>
            <a:tailEnd/>
          </a:ln>
          <a:effectLst/>
        </p:spPr>
        <p:txBody>
          <a:bodyPr>
            <a:spAutoFit/>
          </a:bodyPr>
          <a:lstStyle/>
          <a:p>
            <a:pPr>
              <a:lnSpc>
                <a:spcPct val="90000"/>
              </a:lnSpc>
              <a:spcBef>
                <a:spcPct val="20000"/>
              </a:spcBef>
              <a:buClr>
                <a:srgbClr val="F97F05"/>
              </a:buClr>
              <a:buSzPct val="75000"/>
              <a:buFont typeface="Monotype Sorts" charset="2"/>
              <a:buChar char="¥"/>
              <a:defRPr/>
            </a:pPr>
            <a:r>
              <a:rPr lang="en-ZA" b="1" i="1">
                <a:solidFill>
                  <a:schemeClr val="tx2"/>
                </a:solidFill>
                <a:effectLst>
                  <a:outerShdw blurRad="38100" dist="38100" dir="2700000" algn="tl">
                    <a:srgbClr val="000000"/>
                  </a:outerShdw>
                </a:effectLst>
              </a:rPr>
              <a:t>spilling breakers</a:t>
            </a:r>
            <a:r>
              <a:rPr lang="en-ZA" b="1" i="1">
                <a:effectLst>
                  <a:outerShdw blurRad="38100" dist="38100" dir="2700000" algn="tl">
                    <a:srgbClr val="000000"/>
                  </a:outerShdw>
                </a:effectLst>
              </a:rPr>
              <a:t> </a:t>
            </a:r>
            <a:r>
              <a:rPr lang="en-ZA" b="1">
                <a:effectLst>
                  <a:outerShdw blurRad="38100" dist="38100" dir="2700000" algn="tl">
                    <a:srgbClr val="000000"/>
                  </a:outerShdw>
                </a:effectLst>
              </a:rPr>
              <a:t>-- the crest moves forward faster than the wave as a whole; foam eventually covers the leading face of the wave; characteristically found on a gently sloping shoreline </a:t>
            </a:r>
          </a:p>
          <a:p>
            <a:pPr>
              <a:defRPr/>
            </a:pPr>
            <a:endParaRPr lang="en-ZA"/>
          </a:p>
        </p:txBody>
      </p:sp>
      <p:sp>
        <p:nvSpPr>
          <p:cNvPr id="44038" name="Line 9"/>
          <p:cNvSpPr>
            <a:spLocks noChangeShapeType="1"/>
          </p:cNvSpPr>
          <p:nvPr/>
        </p:nvSpPr>
        <p:spPr bwMode="auto">
          <a:xfrm flipV="1">
            <a:off x="4422775" y="1989138"/>
            <a:ext cx="1152525" cy="144462"/>
          </a:xfrm>
          <a:prstGeom prst="line">
            <a:avLst/>
          </a:prstGeom>
          <a:noFill/>
          <a:ln w="31750">
            <a:solidFill>
              <a:srgbClr val="FF0000"/>
            </a:solidFill>
            <a:round/>
            <a:headEnd/>
            <a:tailEnd type="triangle" w="med" len="med"/>
          </a:ln>
        </p:spPr>
        <p:txBody>
          <a:bodyPr/>
          <a:lstStyle/>
          <a:p>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5181600" y="152400"/>
            <a:ext cx="5105400" cy="2247900"/>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5181600" y="2438400"/>
            <a:ext cx="5105400" cy="203517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5181600" y="4565650"/>
            <a:ext cx="5105400" cy="2292350"/>
          </a:xfrm>
          <a:prstGeom prst="rect">
            <a:avLst/>
          </a:prstGeom>
          <a:noFill/>
          <a:ln w="9525">
            <a:noFill/>
            <a:miter lim="800000"/>
            <a:headEnd/>
            <a:tailEnd/>
          </a:ln>
        </p:spPr>
      </p:pic>
      <p:sp>
        <p:nvSpPr>
          <p:cNvPr id="430085" name="Text Box 5"/>
          <p:cNvSpPr txBox="1">
            <a:spLocks noChangeArrowheads="1"/>
          </p:cNvSpPr>
          <p:nvPr/>
        </p:nvSpPr>
        <p:spPr bwMode="auto">
          <a:xfrm>
            <a:off x="966788" y="2441575"/>
            <a:ext cx="3816350" cy="2282825"/>
          </a:xfrm>
          <a:prstGeom prst="rect">
            <a:avLst/>
          </a:prstGeom>
          <a:noFill/>
          <a:ln w="12700">
            <a:noFill/>
            <a:miter lim="800000"/>
            <a:headEnd/>
            <a:tailEnd/>
          </a:ln>
          <a:effectLst/>
        </p:spPr>
        <p:txBody>
          <a:bodyPr>
            <a:spAutoFit/>
          </a:bodyPr>
          <a:lstStyle/>
          <a:p>
            <a:pPr>
              <a:spcBef>
                <a:spcPct val="20000"/>
              </a:spcBef>
              <a:buClr>
                <a:srgbClr val="F97F05"/>
              </a:buClr>
              <a:buSzPct val="75000"/>
              <a:buFont typeface="Monotype Sorts" charset="2"/>
              <a:buChar char="¥"/>
              <a:defRPr/>
            </a:pPr>
            <a:r>
              <a:rPr lang="en-ZA" b="1" i="1">
                <a:solidFill>
                  <a:schemeClr val="tx2"/>
                </a:solidFill>
                <a:effectLst>
                  <a:outerShdw blurRad="38100" dist="38100" dir="2700000" algn="tl">
                    <a:srgbClr val="000000"/>
                  </a:outerShdw>
                </a:effectLst>
              </a:rPr>
              <a:t>plunging breakers</a:t>
            </a:r>
            <a:r>
              <a:rPr lang="en-ZA" b="1">
                <a:effectLst>
                  <a:outerShdw blurRad="38100" dist="38100" dir="2700000" algn="tl">
                    <a:srgbClr val="000000"/>
                  </a:outerShdw>
                </a:effectLst>
              </a:rPr>
              <a:t> -- the crest curls over and plunges downward with considerable force. Occurs on a steep slope </a:t>
            </a:r>
          </a:p>
          <a:p>
            <a:pPr>
              <a:defRPr/>
            </a:pPr>
            <a:endParaRPr lang="en-ZA"/>
          </a:p>
        </p:txBody>
      </p:sp>
      <p:sp>
        <p:nvSpPr>
          <p:cNvPr id="45062" name="Line 6"/>
          <p:cNvSpPr>
            <a:spLocks noChangeShapeType="1"/>
          </p:cNvSpPr>
          <p:nvPr/>
        </p:nvSpPr>
        <p:spPr bwMode="auto">
          <a:xfrm>
            <a:off x="4279900" y="3573463"/>
            <a:ext cx="1439863" cy="360362"/>
          </a:xfrm>
          <a:prstGeom prst="line">
            <a:avLst/>
          </a:prstGeom>
          <a:noFill/>
          <a:ln w="31750">
            <a:solidFill>
              <a:srgbClr val="FF0000"/>
            </a:solidFill>
            <a:round/>
            <a:headEnd/>
            <a:tailEnd type="triangle" w="med" len="med"/>
          </a:ln>
        </p:spPr>
        <p:txBody>
          <a:bodyPr/>
          <a:lstStyle/>
          <a:p>
            <a:endParaRPr 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5181600" y="152400"/>
            <a:ext cx="5105400" cy="2247900"/>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5181600" y="2420938"/>
            <a:ext cx="5105400" cy="2035175"/>
          </a:xfrm>
          <a:prstGeom prst="rect">
            <a:avLst/>
          </a:prstGeom>
          <a:noFill/>
          <a:ln w="9525">
            <a:noFill/>
            <a:miter lim="800000"/>
            <a:headEnd/>
            <a:tailEnd/>
          </a:ln>
        </p:spPr>
      </p:pic>
      <p:pic>
        <p:nvPicPr>
          <p:cNvPr id="46084" name="Picture 4"/>
          <p:cNvPicPr>
            <a:picLocks noChangeAspect="1" noChangeArrowheads="1"/>
          </p:cNvPicPr>
          <p:nvPr/>
        </p:nvPicPr>
        <p:blipFill>
          <a:blip r:embed="rId4" cstate="print"/>
          <a:srcRect/>
          <a:stretch>
            <a:fillRect/>
          </a:stretch>
        </p:blipFill>
        <p:spPr bwMode="auto">
          <a:xfrm>
            <a:off x="5181600" y="4565650"/>
            <a:ext cx="5105400" cy="2292350"/>
          </a:xfrm>
          <a:prstGeom prst="rect">
            <a:avLst/>
          </a:prstGeom>
          <a:noFill/>
          <a:ln w="9525">
            <a:noFill/>
            <a:miter lim="800000"/>
            <a:headEnd/>
            <a:tailEnd/>
          </a:ln>
        </p:spPr>
      </p:pic>
      <p:sp>
        <p:nvSpPr>
          <p:cNvPr id="431109" name="Text Box 5"/>
          <p:cNvSpPr txBox="1">
            <a:spLocks noChangeArrowheads="1"/>
          </p:cNvSpPr>
          <p:nvPr/>
        </p:nvSpPr>
        <p:spPr bwMode="auto">
          <a:xfrm>
            <a:off x="895350" y="4508500"/>
            <a:ext cx="3960813" cy="1917700"/>
          </a:xfrm>
          <a:prstGeom prst="rect">
            <a:avLst/>
          </a:prstGeom>
          <a:noFill/>
          <a:ln w="12700">
            <a:noFill/>
            <a:miter lim="800000"/>
            <a:headEnd/>
            <a:tailEnd/>
          </a:ln>
          <a:effectLst/>
        </p:spPr>
        <p:txBody>
          <a:bodyPr>
            <a:spAutoFit/>
          </a:bodyPr>
          <a:lstStyle/>
          <a:p>
            <a:pPr>
              <a:spcBef>
                <a:spcPct val="20000"/>
              </a:spcBef>
              <a:buClr>
                <a:srgbClr val="F97F05"/>
              </a:buClr>
              <a:buSzPct val="75000"/>
              <a:buFont typeface="Monotype Sorts" charset="2"/>
              <a:buChar char="¥"/>
              <a:defRPr/>
            </a:pPr>
            <a:r>
              <a:rPr lang="en-ZA" b="1" i="1">
                <a:solidFill>
                  <a:schemeClr val="tx2"/>
                </a:solidFill>
                <a:effectLst>
                  <a:outerShdw blurRad="38100" dist="38100" dir="2700000" algn="tl">
                    <a:srgbClr val="000000"/>
                  </a:outerShdw>
                </a:effectLst>
              </a:rPr>
              <a:t>surging breakers</a:t>
            </a:r>
            <a:r>
              <a:rPr lang="en-ZA" b="1">
                <a:effectLst>
                  <a:outerShdw blurRad="38100" dist="38100" dir="2700000" algn="tl">
                    <a:srgbClr val="000000"/>
                  </a:outerShdw>
                </a:effectLst>
              </a:rPr>
              <a:t> -- crests remain relatively unbroken as the waves slide up the steep beach </a:t>
            </a:r>
          </a:p>
          <a:p>
            <a:pPr>
              <a:defRPr/>
            </a:pPr>
            <a:endParaRPr lang="en-ZA"/>
          </a:p>
        </p:txBody>
      </p:sp>
      <p:sp>
        <p:nvSpPr>
          <p:cNvPr id="46086" name="Line 6"/>
          <p:cNvSpPr>
            <a:spLocks noChangeShapeType="1"/>
          </p:cNvSpPr>
          <p:nvPr/>
        </p:nvSpPr>
        <p:spPr bwMode="auto">
          <a:xfrm>
            <a:off x="4135438" y="5949950"/>
            <a:ext cx="1439862" cy="360363"/>
          </a:xfrm>
          <a:prstGeom prst="line">
            <a:avLst/>
          </a:prstGeom>
          <a:noFill/>
          <a:ln w="31750">
            <a:solidFill>
              <a:srgbClr val="FF0000"/>
            </a:solidFill>
            <a:round/>
            <a:headEnd/>
            <a:tailEnd type="triangle" w="med" len="med"/>
          </a:ln>
        </p:spPr>
        <p:txBody>
          <a:bodyPr/>
          <a:lstStyle/>
          <a:p>
            <a:endParaRPr 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606425" y="0"/>
          <a:ext cx="6762750" cy="6858000"/>
        </p:xfrm>
        <a:graphic>
          <a:graphicData uri="http://schemas.openxmlformats.org/presentationml/2006/ole">
            <mc:AlternateContent xmlns:mc="http://schemas.openxmlformats.org/markup-compatibility/2006">
              <mc:Choice xmlns:v="urn:schemas-microsoft-com:vml" Requires="v">
                <p:oleObj spid="_x0000_s4099" name="Image" r:id="rId3" imgW="4201220" imgH="4792683" progId="Photoshop.Image.5">
                  <p:embed/>
                </p:oleObj>
              </mc:Choice>
              <mc:Fallback>
                <p:oleObj name="Image" r:id="rId3" imgW="4201220" imgH="4792683" progId="Photoshop.Image.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0"/>
                        <a:ext cx="67627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47107" name="Content Placeholder 3" descr="bigwavethree072204.jpg"/>
          <p:cNvPicPr>
            <a:picLocks noGrp="1" noChangeAspect="1"/>
          </p:cNvPicPr>
          <p:nvPr>
            <p:ph idx="1"/>
          </p:nvPr>
        </p:nvPicPr>
        <p:blipFill>
          <a:blip r:embed="rId2" cstate="print"/>
          <a:srcRect/>
          <a:stretch>
            <a:fillRect/>
          </a:stretch>
        </p:blipFill>
        <p:spPr>
          <a:xfrm>
            <a:off x="142875" y="0"/>
            <a:ext cx="10144125" cy="6889750"/>
          </a:xfrm>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dirty="0"/>
          </a:p>
        </p:txBody>
      </p:sp>
      <p:pic>
        <p:nvPicPr>
          <p:cNvPr id="48132" name="Picture 2"/>
          <p:cNvPicPr>
            <a:picLocks noChangeAspect="1" noChangeArrowheads="1"/>
          </p:cNvPicPr>
          <p:nvPr/>
        </p:nvPicPr>
        <p:blipFill>
          <a:blip r:embed="rId2" cstate="print"/>
          <a:srcRect l="17271" t="18195" r="39873" b="5614"/>
          <a:stretch>
            <a:fillRect/>
          </a:stretch>
        </p:blipFill>
        <p:spPr bwMode="auto">
          <a:xfrm>
            <a:off x="1500188" y="0"/>
            <a:ext cx="6929437" cy="6929438"/>
          </a:xfrm>
          <a:prstGeom prst="rect">
            <a:avLst/>
          </a:prstGeom>
          <a:noFill/>
          <a:ln w="12700">
            <a:noFill/>
            <a:miter lim="800000"/>
            <a:headEnd/>
            <a:tailEnd/>
          </a:ln>
        </p:spPr>
      </p:pic>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a:defRPr/>
            </a:pPr>
            <a:r>
              <a:rPr lang="en-ZA"/>
              <a:t>Wave Forecasting</a:t>
            </a:r>
          </a:p>
        </p:txBody>
      </p:sp>
      <p:sp>
        <p:nvSpPr>
          <p:cNvPr id="367619" name="Rectangle 3"/>
          <p:cNvSpPr>
            <a:spLocks noGrp="1" noChangeArrowheads="1"/>
          </p:cNvSpPr>
          <p:nvPr>
            <p:ph type="body" idx="1"/>
          </p:nvPr>
        </p:nvSpPr>
        <p:spPr/>
        <p:txBody>
          <a:bodyPr/>
          <a:lstStyle/>
          <a:p>
            <a:pPr>
              <a:lnSpc>
                <a:spcPct val="80000"/>
              </a:lnSpc>
              <a:defRPr/>
            </a:pPr>
            <a:r>
              <a:rPr lang="en-ZA" sz="1800"/>
              <a:t>The prediction of wave conditions in the ocean, usually based on output from a wave model.</a:t>
            </a:r>
          </a:p>
          <a:p>
            <a:pPr>
              <a:lnSpc>
                <a:spcPct val="80000"/>
              </a:lnSpc>
              <a:defRPr/>
            </a:pPr>
            <a:endParaRPr lang="en-ZA" sz="1800"/>
          </a:p>
          <a:p>
            <a:pPr lvl="1">
              <a:lnSpc>
                <a:spcPct val="80000"/>
              </a:lnSpc>
              <a:buClr>
                <a:srgbClr val="F97F05"/>
              </a:buClr>
              <a:buSzPct val="75000"/>
              <a:buFont typeface="Monotype Sorts" charset="2"/>
              <a:buNone/>
              <a:defRPr/>
            </a:pPr>
            <a:r>
              <a:rPr lang="en-ZA" sz="1800"/>
              <a:t>	1) hydrodynamic modeling of fluid motions, to compute the evolution of the water surface and fluid velocities, and to compute forces on structures; </a:t>
            </a:r>
          </a:p>
          <a:p>
            <a:pPr lvl="1">
              <a:lnSpc>
                <a:spcPct val="80000"/>
              </a:lnSpc>
              <a:buClr>
                <a:srgbClr val="F97F05"/>
              </a:buClr>
              <a:buSzPct val="75000"/>
              <a:buFont typeface="Monotype Sorts" charset="2"/>
              <a:buNone/>
              <a:defRPr/>
            </a:pPr>
            <a:r>
              <a:rPr lang="en-ZA" sz="1800"/>
              <a:t>	2) modeling of the propagation of waves as they approach the shore, taking account of </a:t>
            </a:r>
            <a:r>
              <a:rPr lang="en-ZA" sz="1800">
                <a:effectLst/>
                <a:hlinkClick r:id="rId2"/>
              </a:rPr>
              <a:t>refraction</a:t>
            </a:r>
            <a:r>
              <a:rPr lang="en-ZA" sz="1800">
                <a:effectLst/>
              </a:rPr>
              <a:t> by varying depth; and </a:t>
            </a:r>
          </a:p>
          <a:p>
            <a:pPr lvl="1">
              <a:lnSpc>
                <a:spcPct val="80000"/>
              </a:lnSpc>
              <a:buClr>
                <a:srgbClr val="F97F05"/>
              </a:buClr>
              <a:buSzPct val="75000"/>
              <a:buFont typeface="Monotype Sorts" charset="2"/>
              <a:buNone/>
              <a:defRPr/>
            </a:pPr>
            <a:r>
              <a:rPr lang="en-ZA" sz="1800">
                <a:effectLst/>
              </a:rPr>
              <a:t>	3) modeling of the evolution of the </a:t>
            </a:r>
            <a:r>
              <a:rPr lang="en-ZA" sz="1800">
                <a:effectLst/>
                <a:hlinkClick r:id="rId3"/>
              </a:rPr>
              <a:t>spectrum</a:t>
            </a:r>
            <a:r>
              <a:rPr lang="en-ZA" sz="1800">
                <a:effectLst/>
              </a:rPr>
              <a:t> of the </a:t>
            </a:r>
            <a:r>
              <a:rPr lang="en-ZA" sz="1800">
                <a:effectLst/>
                <a:hlinkClick r:id="rId4"/>
              </a:rPr>
              <a:t>wave</a:t>
            </a:r>
            <a:r>
              <a:rPr lang="en-ZA" sz="1800">
                <a:effectLst/>
              </a:rPr>
              <a:t> energy divided into components of different </a:t>
            </a:r>
            <a:r>
              <a:rPr lang="en-ZA" sz="1800">
                <a:effectLst/>
                <a:hlinkClick r:id="rId5"/>
              </a:rPr>
              <a:t>frequency</a:t>
            </a:r>
            <a:r>
              <a:rPr lang="en-ZA" sz="1800">
                <a:effectLst/>
              </a:rPr>
              <a:t> and direction, in order to forecast the waves over an ocean region. </a:t>
            </a:r>
          </a:p>
          <a:p>
            <a:pPr lvl="1">
              <a:lnSpc>
                <a:spcPct val="80000"/>
              </a:lnSpc>
              <a:buClr>
                <a:srgbClr val="F97F05"/>
              </a:buClr>
              <a:buSzPct val="75000"/>
              <a:buFont typeface="Monotype Sorts" charset="2"/>
              <a:buNone/>
              <a:defRPr/>
            </a:pPr>
            <a:endParaRPr lang="en-ZA" sz="1800">
              <a:effectLst/>
            </a:endParaRPr>
          </a:p>
          <a:p>
            <a:pPr lvl="1">
              <a:lnSpc>
                <a:spcPct val="80000"/>
              </a:lnSpc>
              <a:buClr>
                <a:srgbClr val="F97F05"/>
              </a:buClr>
              <a:buSzPct val="75000"/>
              <a:buFont typeface="Monotype Sorts" charset="2"/>
              <a:buNone/>
              <a:defRPr/>
            </a:pPr>
            <a:r>
              <a:rPr lang="en-ZA" sz="1800">
                <a:effectLst/>
              </a:rPr>
              <a:t>Operationally, such models are used to produce wave forecasts (in much the same way as </a:t>
            </a:r>
            <a:r>
              <a:rPr lang="en-ZA" sz="1800">
                <a:effectLst/>
                <a:hlinkClick r:id="rId6"/>
              </a:rPr>
              <a:t>weather forecasts</a:t>
            </a:r>
            <a:r>
              <a:rPr lang="en-ZA" sz="1800">
                <a:effectLst/>
              </a:rPr>
              <a:t> are produced) using </a:t>
            </a:r>
            <a:r>
              <a:rPr lang="en-ZA" sz="1800">
                <a:effectLst/>
                <a:hlinkClick r:id="rId7"/>
              </a:rPr>
              <a:t>wind</a:t>
            </a:r>
            <a:r>
              <a:rPr lang="en-ZA" sz="1800">
                <a:effectLst/>
              </a:rPr>
              <a:t> information from </a:t>
            </a:r>
            <a:r>
              <a:rPr lang="en-ZA" sz="1800">
                <a:effectLst/>
                <a:hlinkClick r:id="rId8"/>
              </a:rPr>
              <a:t>meteorological forecast</a:t>
            </a:r>
            <a:r>
              <a:rPr lang="en-ZA" sz="1800">
                <a:effectLst/>
              </a:rPr>
              <a:t> models. </a:t>
            </a:r>
          </a:p>
          <a:p>
            <a:pPr lvl="1">
              <a:lnSpc>
                <a:spcPct val="80000"/>
              </a:lnSpc>
              <a:buClr>
                <a:srgbClr val="F97F05"/>
              </a:buClr>
              <a:buSzPct val="75000"/>
              <a:buFont typeface="Monotype Sorts" charset="2"/>
              <a:buNone/>
              <a:defRPr/>
            </a:pPr>
            <a:endParaRPr lang="en-ZA" sz="1800">
              <a:effectLst/>
            </a:endParaRPr>
          </a:p>
          <a:p>
            <a:pPr>
              <a:lnSpc>
                <a:spcPct val="80000"/>
              </a:lnSpc>
              <a:defRPr/>
            </a:pPr>
            <a:r>
              <a:rPr lang="en-ZA" sz="1800"/>
              <a:t>Important for shipping, oil/gas platforms, fisheries, ports, surfers!</a:t>
            </a:r>
          </a:p>
          <a:p>
            <a:pPr>
              <a:lnSpc>
                <a:spcPct val="80000"/>
              </a:lnSpc>
              <a:defRPr/>
            </a:pPr>
            <a:endParaRPr lang="en-ZA" sz="1800"/>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8" name="Rectangle 4"/>
          <p:cNvSpPr>
            <a:spLocks noGrp="1" noChangeArrowheads="1"/>
          </p:cNvSpPr>
          <p:nvPr>
            <p:ph type="title"/>
          </p:nvPr>
        </p:nvSpPr>
        <p:spPr/>
        <p:txBody>
          <a:bodyPr/>
          <a:lstStyle/>
          <a:p>
            <a:pPr>
              <a:defRPr/>
            </a:pPr>
            <a:endParaRPr lang="en-ZA"/>
          </a:p>
        </p:txBody>
      </p:sp>
      <p:pic>
        <p:nvPicPr>
          <p:cNvPr id="51203" name="Picture 6" descr="waves"/>
          <p:cNvPicPr>
            <a:picLocks noGrp="1" noChangeAspect="1" noChangeArrowheads="1"/>
          </p:cNvPicPr>
          <p:nvPr>
            <p:ph idx="1"/>
          </p:nvPr>
        </p:nvPicPr>
        <p:blipFill>
          <a:blip r:embed="rId2" cstate="print"/>
          <a:srcRect/>
          <a:stretch>
            <a:fillRect/>
          </a:stretch>
        </p:blipFill>
        <p:spPr>
          <a:xfrm>
            <a:off x="2335213" y="260350"/>
            <a:ext cx="6119812" cy="6597650"/>
          </a:xfrm>
          <a:noFill/>
        </p:spPr>
      </p:pic>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52227" name="Picture 3" descr="C07F01b"/>
          <p:cNvPicPr>
            <a:picLocks noGrp="1" noChangeAspect="1" noChangeArrowheads="1"/>
          </p:cNvPicPr>
          <p:nvPr>
            <p:ph idx="1"/>
          </p:nvPr>
        </p:nvPicPr>
        <p:blipFill>
          <a:blip r:embed="rId2" cstate="print"/>
          <a:srcRect/>
          <a:stretch>
            <a:fillRect/>
          </a:stretch>
        </p:blipFill>
        <p:spPr>
          <a:xfrm>
            <a:off x="1111250" y="620713"/>
            <a:ext cx="8280400" cy="6011862"/>
          </a:xfr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07FB7-2"/>
          <p:cNvPicPr>
            <a:picLocks noChangeAspect="1" noChangeArrowheads="1"/>
          </p:cNvPicPr>
          <p:nvPr/>
        </p:nvPicPr>
        <p:blipFill>
          <a:blip r:embed="rId2" cstate="print"/>
          <a:srcRect t="14719" b="11205"/>
          <a:stretch>
            <a:fillRect/>
          </a:stretch>
        </p:blipFill>
        <p:spPr bwMode="auto">
          <a:xfrm>
            <a:off x="428625" y="1235075"/>
            <a:ext cx="9515475" cy="4784725"/>
          </a:xfrm>
          <a:prstGeom prst="rect">
            <a:avLst/>
          </a:prstGeom>
          <a:noFill/>
          <a:ln w="9525">
            <a:noFill/>
            <a:miter lim="800000"/>
            <a:headEnd/>
            <a:tailEnd/>
          </a:ln>
        </p:spPr>
      </p:pic>
      <p:sp>
        <p:nvSpPr>
          <p:cNvPr id="9219" name="Text Box 3"/>
          <p:cNvSpPr txBox="1">
            <a:spLocks noChangeArrowheads="1"/>
          </p:cNvSpPr>
          <p:nvPr/>
        </p:nvSpPr>
        <p:spPr bwMode="auto">
          <a:xfrm>
            <a:off x="3000375" y="517525"/>
            <a:ext cx="4070350" cy="396875"/>
          </a:xfrm>
          <a:prstGeom prst="rect">
            <a:avLst/>
          </a:prstGeom>
          <a:noFill/>
          <a:ln w="9525">
            <a:noFill/>
            <a:miter lim="800000"/>
            <a:headEnd/>
            <a:tailEnd/>
          </a:ln>
        </p:spPr>
        <p:txBody>
          <a:bodyPr wrap="none">
            <a:spAutoFit/>
          </a:bodyPr>
          <a:lstStyle/>
          <a:p>
            <a:r>
              <a:rPr lang="en-US" sz="2000" b="1">
                <a:latin typeface="Verdana" pitchFamily="34" charset="0"/>
              </a:rPr>
              <a:t>Significant Wave Height</a:t>
            </a:r>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0" y="0"/>
            <a:ext cx="9058275" cy="1141413"/>
          </a:xfrm>
        </p:spPr>
        <p:txBody>
          <a:bodyPr/>
          <a:lstStyle/>
          <a:p>
            <a:pPr>
              <a:defRPr/>
            </a:pPr>
            <a:r>
              <a:rPr lang="en-ZA" smtClean="0"/>
              <a:t>Seiches (</a:t>
            </a:r>
            <a:r>
              <a:rPr lang="en-ZA" i="1" smtClean="0"/>
              <a:t>sayshes</a:t>
            </a:r>
            <a:r>
              <a:rPr lang="en-ZA" smtClean="0"/>
              <a:t>)</a:t>
            </a:r>
          </a:p>
        </p:txBody>
      </p:sp>
      <p:pic>
        <p:nvPicPr>
          <p:cNvPr id="53251" name="Picture 5" descr="eq-n27"/>
          <p:cNvPicPr>
            <a:picLocks noGrp="1" noChangeAspect="1" noChangeArrowheads="1"/>
          </p:cNvPicPr>
          <p:nvPr>
            <p:ph idx="1"/>
          </p:nvPr>
        </p:nvPicPr>
        <p:blipFill>
          <a:blip r:embed="rId2" cstate="print"/>
          <a:srcRect/>
          <a:stretch>
            <a:fillRect/>
          </a:stretch>
        </p:blipFill>
        <p:spPr>
          <a:xfrm>
            <a:off x="1182688" y="1052513"/>
            <a:ext cx="8137525" cy="5303837"/>
          </a:xfrm>
          <a:noFill/>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2128838" y="0"/>
            <a:ext cx="9058276" cy="1141413"/>
          </a:xfrm>
        </p:spPr>
        <p:txBody>
          <a:bodyPr/>
          <a:lstStyle/>
          <a:p>
            <a:pPr>
              <a:defRPr/>
            </a:pPr>
            <a:r>
              <a:rPr lang="en-ZA" smtClean="0"/>
              <a:t>Seiches</a:t>
            </a:r>
          </a:p>
        </p:txBody>
      </p:sp>
      <p:sp>
        <p:nvSpPr>
          <p:cNvPr id="438275" name="Rectangle 3"/>
          <p:cNvSpPr>
            <a:spLocks noGrp="1" noChangeArrowheads="1"/>
          </p:cNvSpPr>
          <p:nvPr>
            <p:ph type="body" idx="1"/>
          </p:nvPr>
        </p:nvSpPr>
        <p:spPr>
          <a:xfrm>
            <a:off x="1471613" y="1125538"/>
            <a:ext cx="7704137" cy="5183187"/>
          </a:xfrm>
        </p:spPr>
        <p:txBody>
          <a:bodyPr/>
          <a:lstStyle/>
          <a:p>
            <a:pPr>
              <a:lnSpc>
                <a:spcPct val="80000"/>
              </a:lnSpc>
              <a:defRPr/>
            </a:pPr>
            <a:r>
              <a:rPr lang="en-ZA" sz="2400" i="1" smtClean="0"/>
              <a:t>A wave that oscillates in lakes, bays, or gulfs from a few minutes to a few hours as a result of seismic or atmospheric disturbances.</a:t>
            </a:r>
          </a:p>
          <a:p>
            <a:pPr>
              <a:lnSpc>
                <a:spcPct val="80000"/>
              </a:lnSpc>
              <a:defRPr/>
            </a:pPr>
            <a:r>
              <a:rPr lang="en-ZA" sz="2400" smtClean="0"/>
              <a:t>caused by rocking of water confined in a small space -- this rocking occurs at a specific resonant frequency </a:t>
            </a:r>
          </a:p>
          <a:p>
            <a:pPr>
              <a:lnSpc>
                <a:spcPct val="80000"/>
              </a:lnSpc>
              <a:defRPr/>
            </a:pPr>
            <a:r>
              <a:rPr lang="en-ZA" sz="2400" smtClean="0"/>
              <a:t>because the wave oscillates vertically with no progressive (forward) movement, it is called a </a:t>
            </a:r>
            <a:r>
              <a:rPr lang="en-ZA" sz="2400" i="1" smtClean="0"/>
              <a:t>standing wave</a:t>
            </a:r>
            <a:r>
              <a:rPr lang="en-ZA" sz="2400" smtClean="0"/>
              <a:t> </a:t>
            </a:r>
          </a:p>
          <a:p>
            <a:pPr>
              <a:lnSpc>
                <a:spcPct val="80000"/>
              </a:lnSpc>
              <a:defRPr/>
            </a:pPr>
            <a:r>
              <a:rPr lang="en-ZA" sz="2400" i="1" smtClean="0">
                <a:solidFill>
                  <a:schemeClr val="tx2"/>
                </a:solidFill>
              </a:rPr>
              <a:t>standing waves</a:t>
            </a:r>
            <a:r>
              <a:rPr lang="en-ZA" sz="2400" smtClean="0">
                <a:solidFill>
                  <a:schemeClr val="tx2"/>
                </a:solidFill>
              </a:rPr>
              <a:t> are the sum of two progressive waves of equal dimension but traveling in opposite direction</a:t>
            </a:r>
            <a:r>
              <a:rPr lang="en-ZA" sz="2400" smtClean="0"/>
              <a:t>; occur in lakes, bays, estuaries and harbors which are open to the sea at one end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6" name="Rectangle 4"/>
          <p:cNvSpPr>
            <a:spLocks noGrp="1" noChangeArrowheads="1"/>
          </p:cNvSpPr>
          <p:nvPr>
            <p:ph type="title"/>
          </p:nvPr>
        </p:nvSpPr>
        <p:spPr/>
        <p:txBody>
          <a:bodyPr/>
          <a:lstStyle/>
          <a:p>
            <a:pPr>
              <a:defRPr/>
            </a:pPr>
            <a:endParaRPr lang="en-ZA" smtClean="0"/>
          </a:p>
        </p:txBody>
      </p:sp>
      <p:pic>
        <p:nvPicPr>
          <p:cNvPr id="55299" name="Picture 6" descr="wwr240"/>
          <p:cNvPicPr>
            <a:picLocks noGrp="1" noChangeAspect="1" noChangeArrowheads="1"/>
          </p:cNvPicPr>
          <p:nvPr>
            <p:ph idx="1"/>
          </p:nvPr>
        </p:nvPicPr>
        <p:blipFill>
          <a:blip r:embed="rId2" cstate="print"/>
          <a:srcRect/>
          <a:stretch>
            <a:fillRect/>
          </a:stretch>
        </p:blipFill>
        <p:spPr>
          <a:xfrm>
            <a:off x="479425" y="0"/>
            <a:ext cx="5600700" cy="5975350"/>
          </a:xfrm>
          <a:noFill/>
        </p:spPr>
      </p:pic>
      <p:sp>
        <p:nvSpPr>
          <p:cNvPr id="55300" name="Text Box 8"/>
          <p:cNvSpPr txBox="1">
            <a:spLocks noChangeArrowheads="1"/>
          </p:cNvSpPr>
          <p:nvPr/>
        </p:nvSpPr>
        <p:spPr bwMode="auto">
          <a:xfrm>
            <a:off x="6203950" y="2225675"/>
            <a:ext cx="3187700" cy="457200"/>
          </a:xfrm>
          <a:prstGeom prst="rect">
            <a:avLst/>
          </a:prstGeom>
          <a:noFill/>
          <a:ln w="12700">
            <a:noFill/>
            <a:miter lim="800000"/>
            <a:headEnd/>
            <a:tailEnd/>
          </a:ln>
        </p:spPr>
        <p:txBody>
          <a:bodyPr>
            <a:spAutoFit/>
          </a:bodyPr>
          <a:lstStyle/>
          <a:p>
            <a:endParaRPr lang="en-ZA"/>
          </a:p>
        </p:txBody>
      </p:sp>
      <p:sp>
        <p:nvSpPr>
          <p:cNvPr id="55301" name="Rectangle 9"/>
          <p:cNvSpPr>
            <a:spLocks noChangeArrowheads="1"/>
          </p:cNvSpPr>
          <p:nvPr/>
        </p:nvSpPr>
        <p:spPr bwMode="auto">
          <a:xfrm>
            <a:off x="5864225" y="1052513"/>
            <a:ext cx="3311525" cy="5670550"/>
          </a:xfrm>
          <a:prstGeom prst="rect">
            <a:avLst/>
          </a:prstGeom>
          <a:noFill/>
          <a:ln w="12700">
            <a:noFill/>
            <a:miter lim="800000"/>
            <a:headEnd/>
            <a:tailEnd/>
          </a:ln>
        </p:spPr>
        <p:txBody>
          <a:bodyPr>
            <a:spAutoFit/>
          </a:bodyPr>
          <a:lstStyle/>
          <a:p>
            <a:pPr lvl="1"/>
            <a:r>
              <a:rPr lang="en-ZA" sz="2000" b="1">
                <a:latin typeface="Arial" charset="0"/>
              </a:rPr>
              <a:t>- at either end of the basin the water level is alternately high and low -- where the water level is constant (the </a:t>
            </a:r>
            <a:r>
              <a:rPr lang="en-ZA" sz="2000" b="1" i="1">
                <a:latin typeface="Arial" charset="0"/>
              </a:rPr>
              <a:t>node</a:t>
            </a:r>
            <a:r>
              <a:rPr lang="en-ZA" sz="2000" b="1">
                <a:latin typeface="Arial" charset="0"/>
              </a:rPr>
              <a:t>), the horizontal flow of water from one end of the basin to the other is greatest </a:t>
            </a:r>
          </a:p>
          <a:p>
            <a:pPr lvl="1"/>
            <a:endParaRPr lang="en-ZA" sz="2000" b="1">
              <a:latin typeface="Arial" charset="0"/>
            </a:endParaRPr>
          </a:p>
          <a:p>
            <a:pPr lvl="1"/>
            <a:r>
              <a:rPr lang="en-ZA" sz="2000" b="1">
                <a:latin typeface="Arial" charset="0"/>
              </a:rPr>
              <a:t>- where the fluctuation of water is greatest (</a:t>
            </a:r>
            <a:r>
              <a:rPr lang="en-ZA" sz="2000" b="1" i="1">
                <a:latin typeface="Arial" charset="0"/>
              </a:rPr>
              <a:t>antinode</a:t>
            </a:r>
            <a:r>
              <a:rPr lang="en-ZA" sz="2000" b="1">
                <a:latin typeface="Arial" charset="0"/>
              </a:rPr>
              <a:t>), there is minimal horizontal movement of water </a:t>
            </a:r>
          </a:p>
          <a:p>
            <a:pPr>
              <a:lnSpc>
                <a:spcPct val="80000"/>
              </a:lnSpc>
              <a:spcBef>
                <a:spcPct val="50000"/>
              </a:spcBef>
              <a:buClr>
                <a:srgbClr val="F97F05"/>
              </a:buClr>
              <a:buSzPct val="75000"/>
              <a:buFont typeface="Monotype Sorts" charset="2"/>
              <a:buChar char="¥"/>
            </a:pPr>
            <a:endParaRPr lang="en-ZA" sz="2000" b="1">
              <a:latin typeface="Arial"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pPr>
              <a:defRPr/>
            </a:pPr>
            <a:endParaRPr lang="en-ZA" smtClean="0"/>
          </a:p>
        </p:txBody>
      </p:sp>
      <p:sp>
        <p:nvSpPr>
          <p:cNvPr id="404483" name="Rectangle 3"/>
          <p:cNvSpPr>
            <a:spLocks noGrp="1" noChangeArrowheads="1"/>
          </p:cNvSpPr>
          <p:nvPr>
            <p:ph type="body" idx="1"/>
          </p:nvPr>
        </p:nvSpPr>
        <p:spPr/>
        <p:txBody>
          <a:bodyPr/>
          <a:lstStyle/>
          <a:p>
            <a:pPr>
              <a:defRPr/>
            </a:pPr>
            <a:r>
              <a:rPr lang="en-ZA" sz="2800" smtClean="0"/>
              <a:t>But if a basin is open at one end, it is possible for a node to occur at the entrance of the basin and an antinode at the landward end; </a:t>
            </a:r>
          </a:p>
          <a:p>
            <a:pPr>
              <a:defRPr/>
            </a:pPr>
            <a:r>
              <a:rPr lang="en-ZA" sz="2800" smtClean="0"/>
              <a:t>Water levels will then rhythmically oscillate between node and antinode and will result in damage on the landward side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2" name="Rectangle 4"/>
          <p:cNvSpPr>
            <a:spLocks noGrp="1" noChangeArrowheads="1"/>
          </p:cNvSpPr>
          <p:nvPr>
            <p:ph type="title"/>
          </p:nvPr>
        </p:nvSpPr>
        <p:spPr/>
        <p:txBody>
          <a:bodyPr/>
          <a:lstStyle/>
          <a:p>
            <a:pPr>
              <a:defRPr/>
            </a:pPr>
            <a:endParaRPr lang="en-ZA" smtClean="0"/>
          </a:p>
        </p:txBody>
      </p:sp>
      <p:pic>
        <p:nvPicPr>
          <p:cNvPr id="57347" name="Picture 6" descr="wwr241"/>
          <p:cNvPicPr>
            <a:picLocks noGrp="1" noChangeAspect="1" noChangeArrowheads="1"/>
          </p:cNvPicPr>
          <p:nvPr>
            <p:ph idx="1"/>
          </p:nvPr>
        </p:nvPicPr>
        <p:blipFill>
          <a:blip r:embed="rId2" cstate="print"/>
          <a:srcRect/>
          <a:stretch>
            <a:fillRect/>
          </a:stretch>
        </p:blipFill>
        <p:spPr>
          <a:xfrm>
            <a:off x="0" y="-242888"/>
            <a:ext cx="10287000" cy="7073901"/>
          </a:xfrm>
          <a:noFill/>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a:defRPr/>
            </a:pPr>
            <a:r>
              <a:rPr lang="en-ZA" sz="2800" smtClean="0"/>
              <a:t>What causes waves to come in at intervals (sets)? It's not like the wave source (wind) blows in intervals, so why do the waves come in as sets?</a:t>
            </a:r>
            <a:r>
              <a:rPr lang="en-ZA" sz="4000" smtClean="0"/>
              <a:t> </a:t>
            </a:r>
          </a:p>
        </p:txBody>
      </p:sp>
      <p:sp>
        <p:nvSpPr>
          <p:cNvPr id="446467" name="Rectangle 3"/>
          <p:cNvSpPr>
            <a:spLocks noGrp="1" noChangeArrowheads="1"/>
          </p:cNvSpPr>
          <p:nvPr>
            <p:ph type="body" idx="1"/>
          </p:nvPr>
        </p:nvSpPr>
        <p:spPr/>
        <p:txBody>
          <a:bodyPr/>
          <a:lstStyle/>
          <a:p>
            <a:pPr>
              <a:lnSpc>
                <a:spcPct val="80000"/>
              </a:lnSpc>
              <a:defRPr/>
            </a:pPr>
            <a:r>
              <a:rPr lang="en-ZA" sz="2100" smtClean="0"/>
              <a:t>The wind in the midst of storms usually does blow in intervals, called gusts.</a:t>
            </a:r>
          </a:p>
          <a:p>
            <a:pPr>
              <a:lnSpc>
                <a:spcPct val="80000"/>
              </a:lnSpc>
              <a:defRPr/>
            </a:pPr>
            <a:r>
              <a:rPr lang="en-ZA" sz="2100" smtClean="0"/>
              <a:t> </a:t>
            </a:r>
          </a:p>
          <a:p>
            <a:pPr>
              <a:lnSpc>
                <a:spcPct val="80000"/>
              </a:lnSpc>
              <a:defRPr/>
            </a:pPr>
            <a:r>
              <a:rPr lang="en-ZA" sz="2100" smtClean="0"/>
              <a:t>The primary swell producing component is wind consistency. So the more the wind gusts above that range, the more that energy is transferred into the water. </a:t>
            </a:r>
            <a:br>
              <a:rPr lang="en-ZA" sz="2100" smtClean="0"/>
            </a:br>
            <a:r>
              <a:rPr lang="en-ZA" sz="2100" smtClean="0"/>
              <a:t/>
            </a:r>
            <a:br>
              <a:rPr lang="en-ZA" sz="2100" smtClean="0"/>
            </a:br>
            <a:r>
              <a:rPr lang="en-ZA" sz="2100" smtClean="0"/>
              <a:t>Once the swell leaves the storm-generating area, the swell energy bonds together and travels in groups of waves we call sets. The waves within the sets cycle together with other waves which helps to conserve their energy over vast distances of ocean.</a:t>
            </a:r>
            <a:br>
              <a:rPr lang="en-ZA" sz="2100" smtClean="0"/>
            </a:br>
            <a:endParaRPr lang="en-ZA" sz="2100" smtClean="0"/>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5" name="Rectangle 5"/>
          <p:cNvSpPr>
            <a:spLocks noGrp="1" noChangeArrowheads="1"/>
          </p:cNvSpPr>
          <p:nvPr>
            <p:ph type="title"/>
          </p:nvPr>
        </p:nvSpPr>
        <p:spPr/>
        <p:txBody>
          <a:bodyPr/>
          <a:lstStyle/>
          <a:p>
            <a:pPr>
              <a:defRPr/>
            </a:pPr>
            <a:endParaRPr lang="en-ZA" smtClean="0"/>
          </a:p>
        </p:txBody>
      </p:sp>
      <p:pic>
        <p:nvPicPr>
          <p:cNvPr id="414730" name="Giant-wave.wmv">
            <a:hlinkClick r:id="" action="ppaction://media"/>
          </p:cNvPr>
          <p:cNvPicPr>
            <a:picLocks noGrp="1" noRot="1" noChangeAspect="1" noChangeArrowheads="1"/>
          </p:cNvPicPr>
          <p:nvPr>
            <p:ph idx="1"/>
            <a:videoFile r:link="rId1"/>
          </p:nvPr>
        </p:nvPicPr>
        <p:blipFill>
          <a:blip r:embed="rId3" cstate="print"/>
          <a:srcRect/>
          <a:stretch>
            <a:fillRect/>
          </a:stretch>
        </p:blipFill>
        <p:spPr>
          <a:xfrm>
            <a:off x="0" y="0"/>
            <a:ext cx="10287000" cy="6935788"/>
          </a:xfr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147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4730"/>
                                        </p:tgtEl>
                                      </p:cBhvr>
                                    </p:cmd>
                                  </p:childTnLst>
                                </p:cTn>
                              </p:par>
                            </p:childTnLst>
                          </p:cTn>
                        </p:par>
                      </p:childTnLst>
                    </p:cTn>
                  </p:par>
                </p:childTnLst>
              </p:cTn>
              <p:nextCondLst>
                <p:cond evt="onClick" delay="0">
                  <p:tgtEl>
                    <p:spTgt spid="414730"/>
                  </p:tgtEl>
                </p:cond>
              </p:nextCondLst>
            </p:seq>
            <p:video>
              <p:cMediaNode>
                <p:cTn id="7" fill="hold" display="0">
                  <p:stCondLst>
                    <p:cond delay="indefinite"/>
                  </p:stCondLst>
                  <p:endCondLst>
                    <p:cond evt="onNext" delay="0">
                      <p:tgtEl>
                        <p:sldTgt/>
                      </p:tgtEl>
                    </p:cond>
                    <p:cond evt="onPrev" delay="0">
                      <p:tgtEl>
                        <p:sldTgt/>
                      </p:tgtEl>
                    </p:cond>
                  </p:endCondLst>
                </p:cTn>
                <p:tgtEl>
                  <p:spTgt spid="41473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A250008"/>
          <p:cNvPicPr>
            <a:picLocks noChangeAspect="1" noChangeArrowheads="1"/>
          </p:cNvPicPr>
          <p:nvPr/>
        </p:nvPicPr>
        <p:blipFill>
          <a:blip r:embed="rId2" cstate="print"/>
          <a:srcRect/>
          <a:stretch>
            <a:fillRect/>
          </a:stretch>
        </p:blipFill>
        <p:spPr bwMode="auto">
          <a:xfrm>
            <a:off x="-342900" y="0"/>
            <a:ext cx="10629900" cy="708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lIns="90487" tIns="44450" rIns="90487" bIns="44450"/>
          <a:lstStyle/>
          <a:p>
            <a:pPr defTabSz="914400">
              <a:defRPr/>
            </a:pPr>
            <a:r>
              <a:rPr lang="en-US" smtClean="0"/>
              <a:t>Wave Parameters</a:t>
            </a:r>
            <a:br>
              <a:rPr lang="en-US" smtClean="0"/>
            </a:br>
            <a:endParaRPr lang="en-US" sz="1800" smtClean="0"/>
          </a:p>
        </p:txBody>
      </p:sp>
      <p:pic>
        <p:nvPicPr>
          <p:cNvPr id="12291" name="Picture 3"/>
          <p:cNvPicPr>
            <a:picLocks noChangeAspect="1" noChangeArrowheads="1"/>
          </p:cNvPicPr>
          <p:nvPr/>
        </p:nvPicPr>
        <p:blipFill>
          <a:blip r:embed="rId2" cstate="print"/>
          <a:srcRect/>
          <a:stretch>
            <a:fillRect/>
          </a:stretch>
        </p:blipFill>
        <p:spPr bwMode="auto">
          <a:xfrm>
            <a:off x="990600" y="2057400"/>
            <a:ext cx="8153400" cy="34655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47700" y="0"/>
            <a:ext cx="9058275" cy="762000"/>
          </a:xfrm>
        </p:spPr>
        <p:txBody>
          <a:bodyPr lIns="90487" tIns="44450" rIns="90487" bIns="44450"/>
          <a:lstStyle/>
          <a:p>
            <a:pPr defTabSz="914400">
              <a:defRPr/>
            </a:pPr>
            <a:r>
              <a:rPr lang="en-US" smtClean="0"/>
              <a:t>Properties of Ocean Waves</a:t>
            </a:r>
          </a:p>
        </p:txBody>
      </p:sp>
      <p:sp>
        <p:nvSpPr>
          <p:cNvPr id="258051" name="Rectangle 3"/>
          <p:cNvSpPr>
            <a:spLocks noGrp="1" noChangeArrowheads="1"/>
          </p:cNvSpPr>
          <p:nvPr>
            <p:ph type="body" idx="1"/>
          </p:nvPr>
        </p:nvSpPr>
        <p:spPr>
          <a:xfrm>
            <a:off x="1182688" y="914400"/>
            <a:ext cx="8281987" cy="5538788"/>
          </a:xfrm>
        </p:spPr>
        <p:txBody>
          <a:bodyPr lIns="90487" tIns="44450" rIns="90487" bIns="44450"/>
          <a:lstStyle/>
          <a:p>
            <a:pPr defTabSz="914400">
              <a:lnSpc>
                <a:spcPct val="80000"/>
              </a:lnSpc>
              <a:defRPr/>
            </a:pPr>
            <a:r>
              <a:rPr lang="en-US" sz="3300" smtClean="0"/>
              <a:t>An ocean wave is an undulation of the sea surface.</a:t>
            </a:r>
          </a:p>
          <a:p>
            <a:pPr lvl="1" indent="-285750" defTabSz="914400">
              <a:lnSpc>
                <a:spcPct val="80000"/>
              </a:lnSpc>
              <a:defRPr/>
            </a:pPr>
            <a:r>
              <a:rPr lang="en-US" sz="2800" smtClean="0"/>
              <a:t>Wave crest – </a:t>
            </a:r>
            <a:r>
              <a:rPr lang="en-US" sz="2000" smtClean="0">
                <a:solidFill>
                  <a:schemeClr val="tx2"/>
                </a:solidFill>
              </a:rPr>
              <a:t>highest part</a:t>
            </a:r>
          </a:p>
          <a:p>
            <a:pPr lvl="1" indent="-285750" defTabSz="914400">
              <a:lnSpc>
                <a:spcPct val="80000"/>
              </a:lnSpc>
              <a:defRPr/>
            </a:pPr>
            <a:r>
              <a:rPr lang="en-US" sz="2800" smtClean="0"/>
              <a:t>Wave trough – </a:t>
            </a:r>
            <a:r>
              <a:rPr lang="en-US" sz="2000" smtClean="0">
                <a:solidFill>
                  <a:schemeClr val="tx2"/>
                </a:solidFill>
              </a:rPr>
              <a:t>lowest part</a:t>
            </a:r>
          </a:p>
          <a:p>
            <a:pPr lvl="1" indent="-285750" defTabSz="914400">
              <a:lnSpc>
                <a:spcPct val="80000"/>
              </a:lnSpc>
              <a:defRPr/>
            </a:pPr>
            <a:r>
              <a:rPr lang="en-US" sz="2800" smtClean="0"/>
              <a:t>Wave height - </a:t>
            </a:r>
            <a:r>
              <a:rPr lang="en-ZA" sz="2000" smtClean="0">
                <a:solidFill>
                  <a:schemeClr val="tx2"/>
                </a:solidFill>
                <a:effectLst/>
              </a:rPr>
              <a:t>overall vertical change in height between the crest and the trough (= 2 x </a:t>
            </a:r>
            <a:r>
              <a:rPr lang="en-ZA" sz="2000" i="1" smtClean="0">
                <a:solidFill>
                  <a:schemeClr val="tx2"/>
                </a:solidFill>
                <a:effectLst/>
              </a:rPr>
              <a:t>amplitude</a:t>
            </a:r>
            <a:r>
              <a:rPr lang="en-ZA" sz="2000" smtClean="0">
                <a:solidFill>
                  <a:schemeClr val="tx2"/>
                </a:solidFill>
                <a:effectLst/>
              </a:rPr>
              <a:t>)</a:t>
            </a:r>
            <a:r>
              <a:rPr lang="en-ZA" sz="2800" smtClean="0">
                <a:solidFill>
                  <a:schemeClr val="tx2"/>
                </a:solidFill>
                <a:effectLst/>
              </a:rPr>
              <a:t> </a:t>
            </a:r>
            <a:endParaRPr lang="en-US" sz="2800" smtClean="0">
              <a:solidFill>
                <a:schemeClr val="tx2"/>
              </a:solidFill>
            </a:endParaRPr>
          </a:p>
          <a:p>
            <a:pPr lvl="1" indent="-285750" defTabSz="914400">
              <a:lnSpc>
                <a:spcPct val="80000"/>
              </a:lnSpc>
              <a:defRPr/>
            </a:pPr>
            <a:r>
              <a:rPr lang="en-US" sz="2800" smtClean="0"/>
              <a:t>Wave length - </a:t>
            </a:r>
            <a:r>
              <a:rPr lang="en-ZA" sz="2000" smtClean="0">
                <a:solidFill>
                  <a:schemeClr val="tx2"/>
                </a:solidFill>
                <a:effectLst/>
              </a:rPr>
              <a:t>Distance between two successive crests </a:t>
            </a:r>
            <a:endParaRPr lang="en-US" sz="2000" smtClean="0">
              <a:solidFill>
                <a:schemeClr val="tx2"/>
              </a:solidFill>
            </a:endParaRPr>
          </a:p>
          <a:p>
            <a:pPr lvl="1" indent="-285750" defTabSz="914400">
              <a:lnSpc>
                <a:spcPct val="80000"/>
              </a:lnSpc>
              <a:defRPr/>
            </a:pPr>
            <a:r>
              <a:rPr lang="en-US" sz="2800" smtClean="0"/>
              <a:t>Wave period - </a:t>
            </a:r>
            <a:r>
              <a:rPr lang="en-ZA" sz="2000" smtClean="0">
                <a:solidFill>
                  <a:schemeClr val="tx2"/>
                </a:solidFill>
                <a:effectLst/>
              </a:rPr>
              <a:t>time required for two successive crests or two successive troughs to pass a point in space </a:t>
            </a:r>
          </a:p>
          <a:p>
            <a:pPr lvl="1" indent="-285750" defTabSz="914400">
              <a:lnSpc>
                <a:spcPct val="80000"/>
              </a:lnSpc>
              <a:defRPr/>
            </a:pPr>
            <a:endParaRPr lang="en-US" sz="2400" smtClean="0">
              <a:solidFill>
                <a:schemeClr val="tx2"/>
              </a:solidFill>
            </a:endParaRPr>
          </a:p>
          <a:p>
            <a:pPr lvl="1" indent="-285750" defTabSz="914400">
              <a:lnSpc>
                <a:spcPct val="80000"/>
              </a:lnSpc>
              <a:buFontTx/>
              <a:buNone/>
              <a:defRPr/>
            </a:pPr>
            <a:r>
              <a:rPr lang="en-US" sz="2400" smtClean="0">
                <a:solidFill>
                  <a:schemeClr val="tx2"/>
                </a:solidFill>
              </a:rPr>
              <a:t>Progressive waves</a:t>
            </a:r>
            <a:r>
              <a:rPr lang="en-US" sz="2400" smtClean="0">
                <a:solidFill>
                  <a:schemeClr val="hlink"/>
                </a:solidFill>
              </a:rPr>
              <a:t>  </a:t>
            </a:r>
            <a:r>
              <a:rPr lang="en-US" sz="2400" smtClean="0"/>
              <a:t>move across the sea surface.</a:t>
            </a:r>
          </a:p>
          <a:p>
            <a:pPr defTabSz="914400">
              <a:lnSpc>
                <a:spcPct val="80000"/>
              </a:lnSpc>
              <a:defRPr/>
            </a:pPr>
            <a:r>
              <a:rPr lang="en-US" sz="2900" smtClean="0">
                <a:solidFill>
                  <a:schemeClr val="tx2"/>
                </a:solidFill>
              </a:rPr>
              <a:t>Standing waves</a:t>
            </a:r>
            <a:r>
              <a:rPr lang="en-US" sz="2900" smtClean="0">
                <a:solidFill>
                  <a:schemeClr val="hlink"/>
                </a:solidFill>
              </a:rPr>
              <a:t> </a:t>
            </a:r>
            <a:r>
              <a:rPr lang="en-US" sz="2900" smtClean="0"/>
              <a:t>oscillate about a fixed point.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icrosoft Office 98">
  <a:themeElements>
    <a:clrScheme name="">
      <a:dk1>
        <a:srgbClr val="000000"/>
      </a:dk1>
      <a:lt1>
        <a:srgbClr val="FFFFFF"/>
      </a:lt1>
      <a:dk2>
        <a:srgbClr val="000066"/>
      </a:dk2>
      <a:lt2>
        <a:srgbClr val="FFFF00"/>
      </a:lt2>
      <a:accent1>
        <a:srgbClr val="000066"/>
      </a:accent1>
      <a:accent2>
        <a:srgbClr val="00FFFF"/>
      </a:accent2>
      <a:accent3>
        <a:srgbClr val="AAAAB8"/>
      </a:accent3>
      <a:accent4>
        <a:srgbClr val="DADADA"/>
      </a:accent4>
      <a:accent5>
        <a:srgbClr val="AAAAB8"/>
      </a:accent5>
      <a:accent6>
        <a:srgbClr val="00E7E7"/>
      </a:accent6>
      <a:hlink>
        <a:srgbClr val="FF0000"/>
      </a:hlink>
      <a:folHlink>
        <a:srgbClr val="969696"/>
      </a:folHlink>
    </a:clrScheme>
    <a:fontScheme name="Microsoft Office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icrosoft Office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 Office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crosoft Office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 Office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 Office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 Office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crosoft Office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1326</TotalTime>
  <Pages>1</Pages>
  <Words>1085</Words>
  <Application>Microsoft Office PowerPoint</Application>
  <PresentationFormat>35mm Slides</PresentationFormat>
  <Paragraphs>127</Paragraphs>
  <Slides>55</Slides>
  <Notes>1</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Microsoft Office 98</vt:lpstr>
      <vt:lpstr>Image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Wave Parameters </vt:lpstr>
      <vt:lpstr>Properties of Ocean Waves</vt:lpstr>
      <vt:lpstr>PowerPoint Presentation</vt:lpstr>
      <vt:lpstr>What Causes Waves?</vt:lpstr>
      <vt:lpstr>Wind Generation of Waves</vt:lpstr>
      <vt:lpstr>Progressive Wave Types</vt:lpstr>
      <vt:lpstr>PowerPoint Presentation</vt:lpstr>
      <vt:lpstr>PowerPoint Presentation</vt:lpstr>
      <vt:lpstr>Transformation of Deep-water Waves: Dispersion </vt:lpstr>
      <vt:lpstr>Wave Motions</vt:lpstr>
      <vt:lpstr>Deep Water Waves </vt:lpstr>
      <vt:lpstr>Shallow Water Waves </vt:lpstr>
      <vt:lpstr>Life History of Ocean Waves</vt:lpstr>
      <vt:lpstr>Rogue Waves? </vt:lpstr>
      <vt:lpstr>PowerPoint Presentation</vt:lpstr>
      <vt:lpstr>PowerPoint Presentation</vt:lpstr>
      <vt:lpstr>Destructive Waves </vt:lpstr>
      <vt:lpstr>PowerPoint Presentation</vt:lpstr>
      <vt:lpstr>Symbolic description of Waves </vt:lpstr>
      <vt:lpstr>PowerPoint Presentation</vt:lpstr>
      <vt:lpstr>Wave Motion with Depth </vt:lpstr>
      <vt:lpstr>Motion of Water Particles</vt:lpstr>
      <vt:lpstr>PowerPoint Presentation</vt:lpstr>
      <vt:lpstr>Wave Speed </vt:lpstr>
      <vt:lpstr>Shallow Waves Affected by Bottom</vt:lpstr>
      <vt:lpstr>Wave Refraction </vt:lpstr>
      <vt:lpstr>PowerPoint Presentation</vt:lpstr>
      <vt:lpstr>PowerPoint Presentation</vt:lpstr>
      <vt:lpstr>Shallow-water Wave  Transformations</vt:lpstr>
      <vt:lpstr>PowerPoint Presentation</vt:lpstr>
      <vt:lpstr>Transformation of Shallow-water Waves  </vt:lpstr>
      <vt:lpstr>Surf’s Up!</vt:lpstr>
      <vt:lpstr>   Waves Break  Their form is dependent on the slope of the bottom!</vt:lpstr>
      <vt:lpstr>PowerPoint Presentation</vt:lpstr>
      <vt:lpstr>PowerPoint Presentation</vt:lpstr>
      <vt:lpstr>PowerPoint Presentation</vt:lpstr>
      <vt:lpstr>PowerPoint Presentation</vt:lpstr>
      <vt:lpstr>PowerPoint Presentation</vt:lpstr>
      <vt:lpstr>PowerPoint Presentation</vt:lpstr>
      <vt:lpstr>Wave Forecasting</vt:lpstr>
      <vt:lpstr>PowerPoint Presentation</vt:lpstr>
      <vt:lpstr>PowerPoint Presentation</vt:lpstr>
      <vt:lpstr>Seiches (sayshes)</vt:lpstr>
      <vt:lpstr>Seiches</vt:lpstr>
      <vt:lpstr>PowerPoint Presentation</vt:lpstr>
      <vt:lpstr>PowerPoint Presentation</vt:lpstr>
      <vt:lpstr>PowerPoint Presentation</vt:lpstr>
      <vt:lpstr>What causes waves to come in at intervals (sets)? It's not like the wave source (wind) blows in intervals, so why do the waves come in as sets?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dc:title>
  <dc:creator>Microsoft Corporation</dc:creator>
  <cp:lastModifiedBy>Windows User</cp:lastModifiedBy>
  <cp:revision>193</cp:revision>
  <cp:lastPrinted>1998-09-16T08:01:32Z</cp:lastPrinted>
  <dcterms:created xsi:type="dcterms:W3CDTF">1993-12-09T18:56:40Z</dcterms:created>
  <dcterms:modified xsi:type="dcterms:W3CDTF">2017-01-10T06:46:12Z</dcterms:modified>
</cp:coreProperties>
</file>